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0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91" r:id="rId9"/>
    <p:sldId id="263" r:id="rId10"/>
    <p:sldId id="264" r:id="rId11"/>
    <p:sldId id="265" r:id="rId12"/>
    <p:sldId id="292" r:id="rId13"/>
    <p:sldId id="266" r:id="rId14"/>
    <p:sldId id="267" r:id="rId15"/>
    <p:sldId id="295" r:id="rId16"/>
    <p:sldId id="297" r:id="rId17"/>
    <p:sldId id="268" r:id="rId18"/>
    <p:sldId id="269" r:id="rId19"/>
    <p:sldId id="271" r:id="rId20"/>
    <p:sldId id="272" r:id="rId21"/>
    <p:sldId id="273" r:id="rId22"/>
    <p:sldId id="274" r:id="rId23"/>
    <p:sldId id="270" r:id="rId24"/>
    <p:sldId id="275" r:id="rId25"/>
    <p:sldId id="277" r:id="rId26"/>
    <p:sldId id="276" r:id="rId27"/>
    <p:sldId id="278" r:id="rId28"/>
    <p:sldId id="279" r:id="rId29"/>
    <p:sldId id="293" r:id="rId30"/>
    <p:sldId id="294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</p:sldIdLst>
  <p:sldSz cx="18288000" cy="10287000"/>
  <p:notesSz cx="6858000" cy="9144000"/>
  <p:embeddedFontLst>
    <p:embeddedFont>
      <p:font typeface="Afrah" panose="020B0604020202020204" charset="0"/>
      <p:regular r:id="rId41"/>
    </p:embeddedFont>
    <p:embeddedFont>
      <p:font typeface="Afrah Bold" panose="020B0604020202020204" charset="0"/>
      <p:regular r:id="rId42"/>
    </p:embeddedFont>
    <p:embeddedFont>
      <p:font typeface="Open Sans 1" panose="020B0604020202020204" charset="0"/>
      <p:regular r:id="rId43"/>
    </p:embeddedFont>
    <p:embeddedFont>
      <p:font typeface="Open Sans 2" panose="020B0604020202020204" charset="0"/>
      <p:regular r:id="rId44"/>
    </p:embeddedFont>
    <p:embeddedFont>
      <p:font typeface="Open Sans 2 Bold" panose="020B0604020202020204" charset="0"/>
      <p:regular r:id="rId45"/>
    </p:embeddedFont>
    <p:embeddedFont>
      <p:font typeface="Open Sans Condensed" panose="020B0604020202020204" charset="0"/>
      <p:regular r:id="rId46"/>
    </p:embeddedFont>
    <p:embeddedFont>
      <p:font typeface="Quicksand" panose="020B0604020202020204" charset="-18"/>
      <p:regular r:id="rId47"/>
    </p:embeddedFont>
    <p:embeddedFont>
      <p:font typeface="Quicksand Bold" panose="020B0604020202020204" charset="-18"/>
      <p:regular r:id="rId4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CC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17" autoAdjust="0"/>
    <p:restoredTop sz="94622" autoAdjust="0"/>
  </p:normalViewPr>
  <p:slideViewPr>
    <p:cSldViewPr>
      <p:cViewPr>
        <p:scale>
          <a:sx n="68" d="100"/>
          <a:sy n="68" d="100"/>
        </p:scale>
        <p:origin x="-125" y="-63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2.fntdata"/><Relationship Id="rId47" Type="http://schemas.openxmlformats.org/officeDocument/2006/relationships/font" Target="fonts/font7.fntdata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4.fntdata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3.fntdata"/><Relationship Id="rId48" Type="http://schemas.openxmlformats.org/officeDocument/2006/relationships/font" Target="fonts/font8.fntdata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6.fntdata"/><Relationship Id="rId20" Type="http://schemas.openxmlformats.org/officeDocument/2006/relationships/slide" Target="slides/slide19.xml"/><Relationship Id="rId41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465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3400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983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0978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7339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4227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2/8/2026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7678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6393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2632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5434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 anchor="t"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6556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9629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sv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4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0"/>
            <a:ext cx="3430759" cy="10435323"/>
            <a:chOff x="0" y="0"/>
            <a:chExt cx="1160528" cy="35299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60528" cy="3529974"/>
            </a:xfrm>
            <a:custGeom>
              <a:avLst/>
              <a:gdLst/>
              <a:ahLst/>
              <a:cxnLst/>
              <a:rect l="l" t="t" r="r" b="b"/>
              <a:pathLst>
                <a:path w="1160528" h="3529974">
                  <a:moveTo>
                    <a:pt x="0" y="0"/>
                  </a:moveTo>
                  <a:lnTo>
                    <a:pt x="1160528" y="0"/>
                  </a:lnTo>
                  <a:lnTo>
                    <a:pt x="1160528" y="3529974"/>
                  </a:lnTo>
                  <a:lnTo>
                    <a:pt x="0" y="3529974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4" name="AutoShape 4"/>
          <p:cNvSpPr/>
          <p:nvPr/>
        </p:nvSpPr>
        <p:spPr>
          <a:xfrm>
            <a:off x="2102669" y="6394090"/>
            <a:ext cx="4251805" cy="0"/>
          </a:xfrm>
          <a:prstGeom prst="line">
            <a:avLst/>
          </a:prstGeom>
          <a:ln w="476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Freeform 6"/>
          <p:cNvSpPr/>
          <p:nvPr/>
        </p:nvSpPr>
        <p:spPr>
          <a:xfrm>
            <a:off x="1315736" y="1485900"/>
            <a:ext cx="2951464" cy="1981200"/>
          </a:xfrm>
          <a:custGeom>
            <a:avLst/>
            <a:gdLst/>
            <a:ahLst/>
            <a:cxnLst/>
            <a:rect l="l" t="t" r="r" b="b"/>
            <a:pathLst>
              <a:path w="2395772" h="1434887">
                <a:moveTo>
                  <a:pt x="0" y="0"/>
                </a:moveTo>
                <a:lnTo>
                  <a:pt x="2395772" y="0"/>
                </a:lnTo>
                <a:lnTo>
                  <a:pt x="2395772" y="1434887"/>
                </a:lnTo>
                <a:lnTo>
                  <a:pt x="0" y="143488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975" t="-6352" r="-4047" b="-6352"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6087918" y="5628642"/>
            <a:ext cx="12018050" cy="24053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95"/>
              </a:lnSpc>
            </a:pPr>
            <a:r>
              <a:rPr lang="en-US" sz="6925">
                <a:solidFill>
                  <a:srgbClr val="000000"/>
                </a:solidFill>
                <a:latin typeface="Afrah"/>
                <a:ea typeface="Afrah"/>
                <a:cs typeface="Afrah"/>
                <a:sym typeface="Afrah"/>
              </a:rPr>
              <a:t>Gminna Biblioteka Publiczna </a:t>
            </a:r>
          </a:p>
          <a:p>
            <a:pPr algn="ctr">
              <a:lnSpc>
                <a:spcPts val="9695"/>
              </a:lnSpc>
            </a:pPr>
            <a:r>
              <a:rPr lang="en-US" sz="6925">
                <a:solidFill>
                  <a:srgbClr val="000000"/>
                </a:solidFill>
                <a:latin typeface="Afrah"/>
                <a:ea typeface="Afrah"/>
                <a:cs typeface="Afrah"/>
                <a:sym typeface="Afrah"/>
              </a:rPr>
              <a:t>w Cekcynie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4795897" y="7623598"/>
            <a:ext cx="2227222" cy="11941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80"/>
              </a:lnSpc>
            </a:pPr>
            <a:r>
              <a:rPr lang="en-US" sz="6986" dirty="0">
                <a:solidFill>
                  <a:srgbClr val="000000"/>
                </a:solidFill>
                <a:latin typeface="Open Sans Condensed"/>
                <a:ea typeface="Open Sans Condensed"/>
                <a:cs typeface="Open Sans Condensed"/>
                <a:sym typeface="Open Sans Condensed"/>
              </a:rPr>
              <a:t>202</a:t>
            </a:r>
            <a:r>
              <a:rPr lang="pl-PL" sz="6986" dirty="0">
                <a:solidFill>
                  <a:srgbClr val="000000"/>
                </a:solidFill>
                <a:latin typeface="Open Sans Condensed"/>
                <a:ea typeface="Open Sans Condensed"/>
                <a:cs typeface="Open Sans Condensed"/>
                <a:sym typeface="Open Sans Condensed"/>
              </a:rPr>
              <a:t>5</a:t>
            </a:r>
            <a:endParaRPr lang="en-US" sz="6986" dirty="0">
              <a:solidFill>
                <a:srgbClr val="000000"/>
              </a:solidFill>
              <a:latin typeface="Open Sans Condensed"/>
              <a:ea typeface="Open Sans Condensed"/>
              <a:cs typeface="Open Sans Condensed"/>
              <a:sym typeface="Open Sans Condensed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4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78"/>
          <a:stretch/>
        </p:blipFill>
        <p:spPr>
          <a:xfrm>
            <a:off x="2362200" y="342900"/>
            <a:ext cx="13716000" cy="94869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4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96"/>
          <a:stretch/>
        </p:blipFill>
        <p:spPr>
          <a:xfrm>
            <a:off x="2362200" y="266700"/>
            <a:ext cx="13716000" cy="96393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4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14"/>
          <a:stretch/>
        </p:blipFill>
        <p:spPr>
          <a:xfrm>
            <a:off x="2286000" y="266700"/>
            <a:ext cx="13716000" cy="979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4691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14021"/>
            <a:ext cx="18288000" cy="6017431"/>
            <a:chOff x="0" y="0"/>
            <a:chExt cx="6786442" cy="223299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786442" cy="2232991"/>
            </a:xfrm>
            <a:custGeom>
              <a:avLst/>
              <a:gdLst/>
              <a:ahLst/>
              <a:cxnLst/>
              <a:rect l="l" t="t" r="r" b="b"/>
              <a:pathLst>
                <a:path w="6786442" h="2232991">
                  <a:moveTo>
                    <a:pt x="0" y="0"/>
                  </a:moveTo>
                  <a:lnTo>
                    <a:pt x="6786442" y="0"/>
                  </a:lnTo>
                  <a:lnTo>
                    <a:pt x="6786442" y="2232991"/>
                  </a:lnTo>
                  <a:lnTo>
                    <a:pt x="0" y="2232991"/>
                  </a:lnTo>
                  <a:close/>
                </a:path>
              </a:pathLst>
            </a:custGeom>
            <a:solidFill>
              <a:srgbClr val="ECE4DB"/>
            </a:solidFill>
          </p:spPr>
        </p:sp>
      </p:grpSp>
      <p:sp>
        <p:nvSpPr>
          <p:cNvPr id="4" name="AutoShape 4"/>
          <p:cNvSpPr/>
          <p:nvPr/>
        </p:nvSpPr>
        <p:spPr>
          <a:xfrm>
            <a:off x="1028700" y="1028700"/>
            <a:ext cx="16230600" cy="0"/>
          </a:xfrm>
          <a:prstGeom prst="line">
            <a:avLst/>
          </a:prstGeom>
          <a:ln w="476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AutoShape 5"/>
          <p:cNvSpPr/>
          <p:nvPr/>
        </p:nvSpPr>
        <p:spPr>
          <a:xfrm>
            <a:off x="1004888" y="5167312"/>
            <a:ext cx="16230600" cy="0"/>
          </a:xfrm>
          <a:prstGeom prst="line">
            <a:avLst/>
          </a:prstGeom>
          <a:ln w="476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 flipH="1">
            <a:off x="1028700" y="1028700"/>
            <a:ext cx="23812" cy="4114800"/>
          </a:xfrm>
          <a:prstGeom prst="line">
            <a:avLst/>
          </a:prstGeom>
          <a:ln w="476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7" name="Group 7"/>
          <p:cNvGrpSpPr/>
          <p:nvPr/>
        </p:nvGrpSpPr>
        <p:grpSpPr>
          <a:xfrm>
            <a:off x="3367130" y="3642618"/>
            <a:ext cx="3646389" cy="3646375"/>
            <a:chOff x="0" y="0"/>
            <a:chExt cx="6350025" cy="63500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26" cy="6350000"/>
            </a:xfrm>
            <a:custGeom>
              <a:avLst/>
              <a:gdLst/>
              <a:ahLst/>
              <a:cxnLst/>
              <a:rect l="l" t="t" r="r" b="b"/>
              <a:pathLst>
                <a:path w="6350026" h="6350000">
                  <a:moveTo>
                    <a:pt x="0" y="0"/>
                  </a:moveTo>
                  <a:lnTo>
                    <a:pt x="6350026" y="0"/>
                  </a:lnTo>
                  <a:lnTo>
                    <a:pt x="6350026" y="6350000"/>
                  </a:lnTo>
                  <a:lnTo>
                    <a:pt x="0" y="6350000"/>
                  </a:lnTo>
                  <a:close/>
                </a:path>
              </a:pathLst>
            </a:custGeom>
            <a:solidFill>
              <a:srgbClr val="FF66C4"/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id="9" name="AutoShape 9"/>
          <p:cNvSpPr/>
          <p:nvPr/>
        </p:nvSpPr>
        <p:spPr>
          <a:xfrm>
            <a:off x="17235487" y="1052512"/>
            <a:ext cx="0" cy="4090988"/>
          </a:xfrm>
          <a:prstGeom prst="line">
            <a:avLst/>
          </a:prstGeom>
          <a:ln w="476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0" name="Group 10"/>
          <p:cNvGrpSpPr/>
          <p:nvPr/>
        </p:nvGrpSpPr>
        <p:grpSpPr>
          <a:xfrm>
            <a:off x="11090579" y="3642618"/>
            <a:ext cx="3646389" cy="3646375"/>
            <a:chOff x="0" y="0"/>
            <a:chExt cx="6350025" cy="63500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26" cy="6350000"/>
            </a:xfrm>
            <a:custGeom>
              <a:avLst/>
              <a:gdLst/>
              <a:ahLst/>
              <a:cxnLst/>
              <a:rect l="l" t="t" r="r" b="b"/>
              <a:pathLst>
                <a:path w="6350026" h="6350000">
                  <a:moveTo>
                    <a:pt x="0" y="0"/>
                  </a:moveTo>
                  <a:lnTo>
                    <a:pt x="6350026" y="0"/>
                  </a:lnTo>
                  <a:lnTo>
                    <a:pt x="6350026" y="6350000"/>
                  </a:lnTo>
                  <a:lnTo>
                    <a:pt x="0" y="6350000"/>
                  </a:lnTo>
                  <a:close/>
                </a:path>
              </a:pathLst>
            </a:custGeom>
            <a:solidFill>
              <a:srgbClr val="A6A6A6"/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id="12" name="TextBox 12"/>
          <p:cNvSpPr txBox="1"/>
          <p:nvPr/>
        </p:nvSpPr>
        <p:spPr>
          <a:xfrm>
            <a:off x="2595836" y="7648196"/>
            <a:ext cx="5188978" cy="4978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59"/>
              </a:lnSpc>
            </a:pPr>
            <a:r>
              <a:rPr lang="en-US" sz="2899">
                <a:solidFill>
                  <a:srgbClr val="000000"/>
                </a:solidFill>
                <a:latin typeface="Open Sans 2"/>
                <a:ea typeface="Open Sans 2"/>
                <a:cs typeface="Open Sans 2"/>
                <a:sym typeface="Open Sans 2"/>
              </a:rPr>
              <a:t>Comiesięczne spotkania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2737078" y="4432864"/>
            <a:ext cx="5047736" cy="1552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89"/>
              </a:lnSpc>
            </a:pPr>
            <a:r>
              <a:rPr lang="en-US" sz="4492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Z książką do przedszkola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-143318" y="1456127"/>
            <a:ext cx="18288000" cy="10026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260"/>
              </a:lnSpc>
            </a:pPr>
            <a:r>
              <a:rPr lang="en-US" sz="5900">
                <a:solidFill>
                  <a:srgbClr val="000000"/>
                </a:solidFill>
                <a:latin typeface="Open Sans 2"/>
                <a:ea typeface="Open Sans 2"/>
                <a:cs typeface="Open Sans 2"/>
                <a:sym typeface="Open Sans 2"/>
              </a:rPr>
              <a:t>Cykliczne działania wspierające czytelnictwo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389906" y="4405559"/>
            <a:ext cx="5047736" cy="1597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29"/>
              </a:lnSpc>
            </a:pPr>
            <a:r>
              <a:rPr lang="en-US" sz="4592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Dyskusyjny </a:t>
            </a:r>
          </a:p>
          <a:p>
            <a:pPr algn="ctr">
              <a:lnSpc>
                <a:spcPts val="6429"/>
              </a:lnSpc>
            </a:pPr>
            <a:r>
              <a:rPr lang="en-US" sz="4592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Klub Książki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248663" y="7648196"/>
            <a:ext cx="5188978" cy="4978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59"/>
              </a:lnSpc>
            </a:pPr>
            <a:r>
              <a:rPr lang="en-US" sz="2899">
                <a:solidFill>
                  <a:srgbClr val="000000"/>
                </a:solidFill>
                <a:latin typeface="Open Sans 2"/>
                <a:ea typeface="Open Sans 2"/>
                <a:cs typeface="Open Sans 2"/>
                <a:sym typeface="Open Sans 2"/>
              </a:rPr>
              <a:t>Comiesięczne spotkania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4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14"/>
          <a:stretch/>
        </p:blipFill>
        <p:spPr>
          <a:xfrm>
            <a:off x="2286000" y="266700"/>
            <a:ext cx="13716000" cy="97917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4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3"/>
          <a:stretch/>
        </p:blipFill>
        <p:spPr>
          <a:xfrm>
            <a:off x="5257800" y="114300"/>
            <a:ext cx="7715250" cy="1002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8975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4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3"/>
          <a:stretch/>
        </p:blipFill>
        <p:spPr>
          <a:xfrm>
            <a:off x="5410200" y="114300"/>
            <a:ext cx="7715250" cy="1002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6490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4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14"/>
          <a:stretch/>
        </p:blipFill>
        <p:spPr>
          <a:xfrm>
            <a:off x="2362200" y="266700"/>
            <a:ext cx="13716000" cy="97917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4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3"/>
          <a:stretch/>
        </p:blipFill>
        <p:spPr>
          <a:xfrm>
            <a:off x="2286000" y="190500"/>
            <a:ext cx="13716000" cy="99441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4974799" cy="10287000"/>
            <a:chOff x="0" y="0"/>
            <a:chExt cx="1682833" cy="3479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682833" cy="3479800"/>
            </a:xfrm>
            <a:custGeom>
              <a:avLst/>
              <a:gdLst/>
              <a:ahLst/>
              <a:cxnLst/>
              <a:rect l="l" t="t" r="r" b="b"/>
              <a:pathLst>
                <a:path w="1682833" h="3479800">
                  <a:moveTo>
                    <a:pt x="0" y="0"/>
                  </a:moveTo>
                  <a:lnTo>
                    <a:pt x="1682833" y="0"/>
                  </a:lnTo>
                  <a:lnTo>
                    <a:pt x="1682833" y="3479800"/>
                  </a:lnTo>
                  <a:lnTo>
                    <a:pt x="0" y="3479800"/>
                  </a:lnTo>
                  <a:close/>
                </a:path>
              </a:pathLst>
            </a:custGeom>
            <a:solidFill>
              <a:srgbClr val="ECE4DB"/>
            </a:solidFill>
          </p:spPr>
        </p:sp>
      </p:grpSp>
      <p:sp>
        <p:nvSpPr>
          <p:cNvPr id="4" name="AutoShape 4"/>
          <p:cNvSpPr/>
          <p:nvPr/>
        </p:nvSpPr>
        <p:spPr>
          <a:xfrm>
            <a:off x="2705119" y="1028700"/>
            <a:ext cx="14554181" cy="0"/>
          </a:xfrm>
          <a:prstGeom prst="line">
            <a:avLst/>
          </a:prstGeom>
          <a:ln w="476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AutoShape 5"/>
          <p:cNvSpPr/>
          <p:nvPr/>
        </p:nvSpPr>
        <p:spPr>
          <a:xfrm>
            <a:off x="2705119" y="9210675"/>
            <a:ext cx="14554181" cy="0"/>
          </a:xfrm>
          <a:prstGeom prst="line">
            <a:avLst/>
          </a:prstGeom>
          <a:ln w="476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 rot="5400000">
            <a:off x="-1385869" y="5119688"/>
            <a:ext cx="8229600" cy="0"/>
          </a:xfrm>
          <a:prstGeom prst="line">
            <a:avLst/>
          </a:prstGeom>
          <a:ln w="476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7" name="Group 7"/>
          <p:cNvGrpSpPr/>
          <p:nvPr/>
        </p:nvGrpSpPr>
        <p:grpSpPr>
          <a:xfrm>
            <a:off x="1028700" y="2620105"/>
            <a:ext cx="5381164" cy="5381143"/>
            <a:chOff x="0" y="0"/>
            <a:chExt cx="6350025" cy="63500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26" cy="6350000"/>
            </a:xfrm>
            <a:custGeom>
              <a:avLst/>
              <a:gdLst/>
              <a:ahLst/>
              <a:cxnLst/>
              <a:rect l="l" t="t" r="r" b="b"/>
              <a:pathLst>
                <a:path w="6350026" h="6350000">
                  <a:moveTo>
                    <a:pt x="0" y="0"/>
                  </a:moveTo>
                  <a:lnTo>
                    <a:pt x="6350026" y="0"/>
                  </a:lnTo>
                  <a:lnTo>
                    <a:pt x="6350026" y="6350000"/>
                  </a:lnTo>
                  <a:lnTo>
                    <a:pt x="0" y="6350000"/>
                  </a:lnTo>
                  <a:close/>
                </a:path>
              </a:pathLst>
            </a:custGeom>
            <a:solidFill>
              <a:srgbClr val="7ED957"/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id="9" name="AutoShape 9"/>
          <p:cNvSpPr/>
          <p:nvPr/>
        </p:nvSpPr>
        <p:spPr>
          <a:xfrm rot="5400000">
            <a:off x="13145877" y="5118310"/>
            <a:ext cx="8179221" cy="0"/>
          </a:xfrm>
          <a:prstGeom prst="line">
            <a:avLst/>
          </a:prstGeom>
          <a:ln w="476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0" name="TextBox 10"/>
          <p:cNvSpPr txBox="1"/>
          <p:nvPr/>
        </p:nvSpPr>
        <p:spPr>
          <a:xfrm>
            <a:off x="6220335" y="3176683"/>
            <a:ext cx="10679253" cy="52018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14731" lvl="1" indent="-507365" algn="l">
              <a:lnSpc>
                <a:spcPts val="7661"/>
              </a:lnSpc>
              <a:buFont typeface="Arial"/>
              <a:buChar char="•"/>
            </a:pPr>
            <a:r>
              <a:rPr lang="en-US" sz="4700" dirty="0" err="1">
                <a:solidFill>
                  <a:srgbClr val="000000"/>
                </a:solidFill>
                <a:latin typeface="Open Sans 2"/>
                <a:ea typeface="Open Sans 2"/>
                <a:cs typeface="Open Sans 2"/>
                <a:sym typeface="Open Sans 2"/>
              </a:rPr>
              <a:t>liczba</a:t>
            </a:r>
            <a:r>
              <a:rPr lang="en-US" sz="4700" dirty="0">
                <a:solidFill>
                  <a:srgbClr val="000000"/>
                </a:solidFill>
                <a:latin typeface="Open Sans 2"/>
                <a:ea typeface="Open Sans 2"/>
                <a:cs typeface="Open Sans 2"/>
                <a:sym typeface="Open Sans 2"/>
              </a:rPr>
              <a:t> </a:t>
            </a:r>
            <a:r>
              <a:rPr lang="en-US" sz="4700" dirty="0" err="1">
                <a:solidFill>
                  <a:srgbClr val="000000"/>
                </a:solidFill>
                <a:latin typeface="Open Sans 2"/>
                <a:ea typeface="Open Sans 2"/>
                <a:cs typeface="Open Sans 2"/>
                <a:sym typeface="Open Sans 2"/>
              </a:rPr>
              <a:t>uczestników</a:t>
            </a:r>
            <a:r>
              <a:rPr lang="en-US" sz="4700" dirty="0">
                <a:solidFill>
                  <a:srgbClr val="000000"/>
                </a:solidFill>
                <a:latin typeface="Open Sans 2"/>
                <a:ea typeface="Open Sans 2"/>
                <a:cs typeface="Open Sans 2"/>
                <a:sym typeface="Open Sans 2"/>
              </a:rPr>
              <a:t> </a:t>
            </a:r>
            <a:r>
              <a:rPr lang="en-US" sz="4700" dirty="0" err="1">
                <a:solidFill>
                  <a:srgbClr val="000000"/>
                </a:solidFill>
                <a:latin typeface="Open Sans 2"/>
                <a:ea typeface="Open Sans 2"/>
                <a:cs typeface="Open Sans 2"/>
                <a:sym typeface="Open Sans 2"/>
              </a:rPr>
              <a:t>konkursu</a:t>
            </a:r>
            <a:r>
              <a:rPr lang="en-US" sz="4700" dirty="0">
                <a:solidFill>
                  <a:srgbClr val="000000"/>
                </a:solidFill>
                <a:latin typeface="Open Sans 2"/>
                <a:ea typeface="Open Sans 2"/>
                <a:cs typeface="Open Sans 2"/>
                <a:sym typeface="Open Sans 2"/>
              </a:rPr>
              <a:t> 4</a:t>
            </a:r>
            <a:r>
              <a:rPr lang="pl-PL" sz="4700" dirty="0">
                <a:solidFill>
                  <a:srgbClr val="000000"/>
                </a:solidFill>
                <a:latin typeface="Open Sans 2"/>
                <a:ea typeface="Open Sans 2"/>
                <a:cs typeface="Open Sans 2"/>
                <a:sym typeface="Open Sans 2"/>
              </a:rPr>
              <a:t>7</a:t>
            </a:r>
            <a:r>
              <a:rPr lang="en-US" sz="4700" dirty="0">
                <a:solidFill>
                  <a:srgbClr val="000000"/>
                </a:solidFill>
                <a:latin typeface="Open Sans 2"/>
                <a:ea typeface="Open Sans 2"/>
                <a:cs typeface="Open Sans 2"/>
                <a:sym typeface="Open Sans 2"/>
              </a:rPr>
              <a:t> </a:t>
            </a:r>
          </a:p>
          <a:p>
            <a:pPr marL="1014731" lvl="1" indent="-507365" algn="l">
              <a:lnSpc>
                <a:spcPts val="7661"/>
              </a:lnSpc>
              <a:buFont typeface="Arial"/>
              <a:buChar char="•"/>
            </a:pPr>
            <a:r>
              <a:rPr lang="en-US" sz="4700" dirty="0">
                <a:solidFill>
                  <a:srgbClr val="000000"/>
                </a:solidFill>
                <a:latin typeface="Open Sans 2"/>
                <a:ea typeface="Open Sans 2"/>
                <a:cs typeface="Open Sans 2"/>
                <a:sym typeface="Open Sans 2"/>
              </a:rPr>
              <a:t>gala </a:t>
            </a:r>
            <a:r>
              <a:rPr lang="en-US" sz="4700" dirty="0" err="1">
                <a:solidFill>
                  <a:srgbClr val="000000"/>
                </a:solidFill>
                <a:latin typeface="Open Sans 2"/>
                <a:ea typeface="Open Sans 2"/>
                <a:cs typeface="Open Sans 2"/>
                <a:sym typeface="Open Sans 2"/>
              </a:rPr>
              <a:t>finałowa</a:t>
            </a:r>
            <a:r>
              <a:rPr lang="en-US" sz="4700" dirty="0">
                <a:solidFill>
                  <a:srgbClr val="000000"/>
                </a:solidFill>
                <a:latin typeface="Open Sans 2"/>
                <a:ea typeface="Open Sans 2"/>
                <a:cs typeface="Open Sans 2"/>
                <a:sym typeface="Open Sans 2"/>
              </a:rPr>
              <a:t> </a:t>
            </a:r>
            <a:r>
              <a:rPr lang="pl-PL" sz="4700" dirty="0">
                <a:solidFill>
                  <a:srgbClr val="000000"/>
                </a:solidFill>
                <a:latin typeface="Open Sans 2"/>
                <a:ea typeface="Open Sans 2"/>
                <a:cs typeface="Open Sans 2"/>
                <a:sym typeface="Open Sans 2"/>
              </a:rPr>
              <a:t>5</a:t>
            </a:r>
            <a:r>
              <a:rPr lang="en-US" sz="4700" dirty="0">
                <a:solidFill>
                  <a:srgbClr val="000000"/>
                </a:solidFill>
                <a:latin typeface="Open Sans 2"/>
                <a:ea typeface="Open Sans 2"/>
                <a:cs typeface="Open Sans 2"/>
                <a:sym typeface="Open Sans 2"/>
              </a:rPr>
              <a:t> </a:t>
            </a:r>
            <a:r>
              <a:rPr lang="en-US" sz="4700" dirty="0" err="1">
                <a:solidFill>
                  <a:srgbClr val="000000"/>
                </a:solidFill>
                <a:latin typeface="Open Sans 2"/>
                <a:ea typeface="Open Sans 2"/>
                <a:cs typeface="Open Sans 2"/>
                <a:sym typeface="Open Sans 2"/>
              </a:rPr>
              <a:t>lipca</a:t>
            </a:r>
            <a:endParaRPr lang="en-US" sz="4700" dirty="0">
              <a:solidFill>
                <a:srgbClr val="000000"/>
              </a:solidFill>
              <a:latin typeface="Open Sans 2"/>
              <a:ea typeface="Open Sans 2"/>
              <a:cs typeface="Open Sans 2"/>
              <a:sym typeface="Open Sans 2"/>
            </a:endParaRPr>
          </a:p>
          <a:p>
            <a:pPr marL="1014731" lvl="1" indent="-507365" algn="l">
              <a:lnSpc>
                <a:spcPts val="7661"/>
              </a:lnSpc>
              <a:buFont typeface="Arial"/>
              <a:buChar char="•"/>
            </a:pPr>
            <a:r>
              <a:rPr lang="en-US" sz="4700" dirty="0" err="1">
                <a:solidFill>
                  <a:srgbClr val="000000"/>
                </a:solidFill>
                <a:latin typeface="Open Sans 2"/>
                <a:ea typeface="Open Sans 2"/>
                <a:cs typeface="Open Sans 2"/>
                <a:sym typeface="Open Sans 2"/>
              </a:rPr>
              <a:t>wieczorek</a:t>
            </a:r>
            <a:r>
              <a:rPr lang="en-US" sz="4700" dirty="0">
                <a:solidFill>
                  <a:srgbClr val="000000"/>
                </a:solidFill>
                <a:latin typeface="Open Sans 2"/>
                <a:ea typeface="Open Sans 2"/>
                <a:cs typeface="Open Sans 2"/>
                <a:sym typeface="Open Sans 2"/>
              </a:rPr>
              <a:t> </a:t>
            </a:r>
            <a:r>
              <a:rPr lang="en-US" sz="4700" dirty="0" err="1">
                <a:solidFill>
                  <a:srgbClr val="000000"/>
                </a:solidFill>
                <a:latin typeface="Open Sans 2"/>
                <a:ea typeface="Open Sans 2"/>
                <a:cs typeface="Open Sans 2"/>
                <a:sym typeface="Open Sans 2"/>
              </a:rPr>
              <a:t>laureatów</a:t>
            </a:r>
            <a:r>
              <a:rPr lang="en-US" sz="4700" dirty="0">
                <a:solidFill>
                  <a:srgbClr val="000000"/>
                </a:solidFill>
                <a:latin typeface="Open Sans 2"/>
                <a:ea typeface="Open Sans 2"/>
                <a:cs typeface="Open Sans 2"/>
                <a:sym typeface="Open Sans 2"/>
              </a:rPr>
              <a:t> </a:t>
            </a:r>
            <a:r>
              <a:rPr lang="en-US" sz="4700" dirty="0" err="1">
                <a:solidFill>
                  <a:srgbClr val="000000"/>
                </a:solidFill>
                <a:latin typeface="Open Sans 2"/>
                <a:ea typeface="Open Sans 2"/>
                <a:cs typeface="Open Sans 2"/>
                <a:sym typeface="Open Sans 2"/>
              </a:rPr>
              <a:t>połączony</a:t>
            </a:r>
            <a:r>
              <a:rPr lang="en-US" sz="4700" dirty="0">
                <a:solidFill>
                  <a:srgbClr val="000000"/>
                </a:solidFill>
                <a:latin typeface="Open Sans 2"/>
                <a:ea typeface="Open Sans 2"/>
                <a:cs typeface="Open Sans 2"/>
                <a:sym typeface="Open Sans 2"/>
              </a:rPr>
              <a:t> </a:t>
            </a:r>
          </a:p>
          <a:p>
            <a:pPr algn="l">
              <a:lnSpc>
                <a:spcPts val="7661"/>
              </a:lnSpc>
            </a:pPr>
            <a:r>
              <a:rPr lang="en-US" sz="4700" dirty="0">
                <a:solidFill>
                  <a:srgbClr val="000000"/>
                </a:solidFill>
                <a:latin typeface="Open Sans 2"/>
                <a:ea typeface="Open Sans 2"/>
                <a:cs typeface="Open Sans 2"/>
                <a:sym typeface="Open Sans 2"/>
              </a:rPr>
              <a:t>       z </a:t>
            </a:r>
            <a:r>
              <a:rPr lang="en-US" sz="4700" dirty="0" err="1">
                <a:solidFill>
                  <a:srgbClr val="000000"/>
                </a:solidFill>
                <a:latin typeface="Open Sans 2"/>
                <a:ea typeface="Open Sans 2"/>
                <a:cs typeface="Open Sans 2"/>
                <a:sym typeface="Open Sans 2"/>
              </a:rPr>
              <a:t>koncertem</a:t>
            </a:r>
            <a:r>
              <a:rPr lang="en-US" sz="4700" dirty="0">
                <a:solidFill>
                  <a:srgbClr val="000000"/>
                </a:solidFill>
                <a:latin typeface="Open Sans 2"/>
                <a:ea typeface="Open Sans 2"/>
                <a:cs typeface="Open Sans 2"/>
                <a:sym typeface="Open Sans 2"/>
              </a:rPr>
              <a:t> </a:t>
            </a:r>
            <a:r>
              <a:rPr lang="en-US" sz="4700" dirty="0" err="1">
                <a:solidFill>
                  <a:srgbClr val="000000"/>
                </a:solidFill>
                <a:latin typeface="Open Sans 2"/>
                <a:ea typeface="Open Sans 2"/>
                <a:cs typeface="Open Sans 2"/>
                <a:sym typeface="Open Sans 2"/>
              </a:rPr>
              <a:t>poezji</a:t>
            </a:r>
            <a:r>
              <a:rPr lang="en-US" sz="4700" dirty="0">
                <a:solidFill>
                  <a:srgbClr val="000000"/>
                </a:solidFill>
                <a:latin typeface="Open Sans 2"/>
                <a:ea typeface="Open Sans 2"/>
                <a:cs typeface="Open Sans 2"/>
                <a:sym typeface="Open Sans 2"/>
              </a:rPr>
              <a:t> </a:t>
            </a:r>
            <a:r>
              <a:rPr lang="en-US" sz="4700" dirty="0" err="1">
                <a:solidFill>
                  <a:srgbClr val="000000"/>
                </a:solidFill>
                <a:latin typeface="Open Sans 2"/>
                <a:ea typeface="Open Sans 2"/>
                <a:cs typeface="Open Sans 2"/>
                <a:sym typeface="Open Sans 2"/>
              </a:rPr>
              <a:t>śpiewanej</a:t>
            </a:r>
            <a:endParaRPr lang="en-US" sz="4700" dirty="0">
              <a:solidFill>
                <a:srgbClr val="000000"/>
              </a:solidFill>
              <a:latin typeface="Open Sans 2"/>
              <a:ea typeface="Open Sans 2"/>
              <a:cs typeface="Open Sans 2"/>
              <a:sym typeface="Open Sans 2"/>
            </a:endParaRPr>
          </a:p>
          <a:p>
            <a:pPr algn="l">
              <a:lnSpc>
                <a:spcPts val="6019"/>
              </a:lnSpc>
            </a:pPr>
            <a:endParaRPr lang="en-US" sz="4700" dirty="0">
              <a:solidFill>
                <a:srgbClr val="000000"/>
              </a:solidFill>
              <a:latin typeface="Open Sans 2"/>
              <a:ea typeface="Open Sans 2"/>
              <a:cs typeface="Open Sans 2"/>
              <a:sym typeface="Open Sans 2"/>
            </a:endParaRPr>
          </a:p>
          <a:p>
            <a:pPr algn="l">
              <a:lnSpc>
                <a:spcPts val="3359"/>
              </a:lnSpc>
            </a:pPr>
            <a:endParaRPr lang="en-US" sz="4700" dirty="0">
              <a:solidFill>
                <a:srgbClr val="000000"/>
              </a:solidFill>
              <a:latin typeface="Open Sans 2"/>
              <a:ea typeface="Open Sans 2"/>
              <a:cs typeface="Open Sans 2"/>
              <a:sym typeface="Open Sans 2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209059" y="3414808"/>
            <a:ext cx="5011277" cy="27186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18"/>
              </a:lnSpc>
            </a:pPr>
            <a:r>
              <a:rPr lang="en-US" sz="4879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X</a:t>
            </a:r>
            <a:r>
              <a:rPr lang="pl-PL" sz="4879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IX</a:t>
            </a:r>
            <a:r>
              <a:rPr lang="en-US" sz="4879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4879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Ogólnopolski</a:t>
            </a:r>
            <a:r>
              <a:rPr lang="en-US" sz="4879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</a:p>
          <a:p>
            <a:pPr algn="ctr">
              <a:lnSpc>
                <a:spcPts val="5318"/>
              </a:lnSpc>
            </a:pPr>
            <a:r>
              <a:rPr lang="en-US" sz="4879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Konkurs</a:t>
            </a:r>
            <a:r>
              <a:rPr lang="en-US" sz="4879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4879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Poetycki</a:t>
            </a:r>
            <a:endParaRPr lang="en-US" sz="4879" dirty="0">
              <a:solidFill>
                <a:srgbClr val="000000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algn="ctr">
              <a:lnSpc>
                <a:spcPts val="5318"/>
              </a:lnSpc>
            </a:pPr>
            <a:r>
              <a:rPr lang="en-US" sz="4879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o “</a:t>
            </a:r>
            <a:r>
              <a:rPr lang="en-US" sz="4879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Cisową</a:t>
            </a:r>
            <a:r>
              <a:rPr lang="en-US" sz="4879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4879" dirty="0" err="1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gałązkę</a:t>
            </a:r>
            <a:r>
              <a:rPr lang="en-US" sz="4879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”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77" b="-9277"/>
            </a:stretch>
          </a:blipFill>
        </p:spPr>
      </p:sp>
      <p:sp>
        <p:nvSpPr>
          <p:cNvPr id="3" name="AutoShape 3"/>
          <p:cNvSpPr/>
          <p:nvPr/>
        </p:nvSpPr>
        <p:spPr>
          <a:xfrm>
            <a:off x="2689183" y="1028700"/>
            <a:ext cx="14570117" cy="0"/>
          </a:xfrm>
          <a:prstGeom prst="line">
            <a:avLst/>
          </a:prstGeom>
          <a:ln w="476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AutoShape 4"/>
          <p:cNvSpPr/>
          <p:nvPr/>
        </p:nvSpPr>
        <p:spPr>
          <a:xfrm>
            <a:off x="1052512" y="9210675"/>
            <a:ext cx="14464372" cy="0"/>
          </a:xfrm>
          <a:prstGeom prst="line">
            <a:avLst/>
          </a:prstGeom>
          <a:ln w="476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AutoShape 5"/>
          <p:cNvSpPr/>
          <p:nvPr/>
        </p:nvSpPr>
        <p:spPr>
          <a:xfrm rot="5400000">
            <a:off x="-2419195" y="5762780"/>
            <a:ext cx="6943416" cy="0"/>
          </a:xfrm>
          <a:prstGeom prst="line">
            <a:avLst/>
          </a:prstGeom>
          <a:ln w="476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 rot="5400000">
            <a:off x="13886363" y="4377825"/>
            <a:ext cx="6698250" cy="0"/>
          </a:xfrm>
          <a:prstGeom prst="line">
            <a:avLst/>
          </a:prstGeom>
          <a:ln w="476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Freeform 7"/>
          <p:cNvSpPr/>
          <p:nvPr/>
        </p:nvSpPr>
        <p:spPr>
          <a:xfrm>
            <a:off x="850264" y="865777"/>
            <a:ext cx="1838919" cy="1156221"/>
          </a:xfrm>
          <a:custGeom>
            <a:avLst/>
            <a:gdLst/>
            <a:ahLst/>
            <a:cxnLst/>
            <a:rect l="l" t="t" r="r" b="b"/>
            <a:pathLst>
              <a:path w="1838919" h="1156221">
                <a:moveTo>
                  <a:pt x="0" y="0"/>
                </a:moveTo>
                <a:lnTo>
                  <a:pt x="1838919" y="0"/>
                </a:lnTo>
                <a:lnTo>
                  <a:pt x="1838919" y="1156220"/>
                </a:lnTo>
                <a:lnTo>
                  <a:pt x="0" y="115622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2689183" y="1281962"/>
            <a:ext cx="13888404" cy="14430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812"/>
              </a:lnSpc>
            </a:pPr>
            <a:r>
              <a:rPr lang="en-US" sz="8437">
                <a:solidFill>
                  <a:srgbClr val="000000"/>
                </a:solidFill>
                <a:latin typeface="Afrah"/>
                <a:ea typeface="Afrah"/>
                <a:cs typeface="Afrah"/>
                <a:sym typeface="Afrah"/>
              </a:rPr>
              <a:t>Statutowe zadania biblioteki</a:t>
            </a:r>
          </a:p>
        </p:txBody>
      </p:sp>
      <p:sp>
        <p:nvSpPr>
          <p:cNvPr id="9" name="Freeform 9"/>
          <p:cNvSpPr/>
          <p:nvPr/>
        </p:nvSpPr>
        <p:spPr>
          <a:xfrm rot="-10800000">
            <a:off x="15658127" y="8054454"/>
            <a:ext cx="1838919" cy="1156221"/>
          </a:xfrm>
          <a:custGeom>
            <a:avLst/>
            <a:gdLst/>
            <a:ahLst/>
            <a:cxnLst/>
            <a:rect l="l" t="t" r="r" b="b"/>
            <a:pathLst>
              <a:path w="1838919" h="1156221">
                <a:moveTo>
                  <a:pt x="0" y="0"/>
                </a:moveTo>
                <a:lnTo>
                  <a:pt x="1838920" y="0"/>
                </a:lnTo>
                <a:lnTo>
                  <a:pt x="1838920" y="1156221"/>
                </a:lnTo>
                <a:lnTo>
                  <a:pt x="0" y="115622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212375" y="2905677"/>
            <a:ext cx="15771969" cy="7480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28374" lvl="1" indent="-464187" algn="l">
              <a:lnSpc>
                <a:spcPts val="6020"/>
              </a:lnSpc>
              <a:buAutoNum type="arabicPeriod"/>
            </a:pPr>
            <a:r>
              <a:rPr lang="en-US" sz="430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 gromadzenie i opracowywanie materiałów bibliotecznych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769724" y="3929932"/>
            <a:ext cx="14183060" cy="7480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20"/>
              </a:lnSpc>
            </a:pPr>
            <a:r>
              <a:rPr lang="en-US" sz="430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2. udostępnianie czytelnikom zbiorów bibliotecznych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769724" y="4954186"/>
            <a:ext cx="13588215" cy="15100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20"/>
              </a:lnSpc>
            </a:pPr>
            <a:r>
              <a:rPr lang="en-US" sz="430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3. prowadzenie działalności informacyjnej poprzez </a:t>
            </a:r>
          </a:p>
          <a:p>
            <a:pPr algn="l">
              <a:lnSpc>
                <a:spcPts val="6020"/>
              </a:lnSpc>
            </a:pPr>
            <a:r>
              <a:rPr lang="en-US" sz="430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popularyzację  czytelnictwa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769724" y="6740441"/>
            <a:ext cx="15214621" cy="22720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20"/>
              </a:lnSpc>
            </a:pPr>
            <a:r>
              <a:rPr lang="en-US" sz="430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4. współdziałanie z instytucjami i jednostkami oświatowymi </a:t>
            </a:r>
          </a:p>
          <a:p>
            <a:pPr algn="l">
              <a:lnSpc>
                <a:spcPts val="6020"/>
              </a:lnSpc>
            </a:pPr>
            <a:r>
              <a:rPr lang="en-US" sz="430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gminy w zakresie wspierania potrzeb kulturalnych </a:t>
            </a:r>
          </a:p>
          <a:p>
            <a:pPr algn="l">
              <a:lnSpc>
                <a:spcPts val="6020"/>
              </a:lnSpc>
            </a:pPr>
            <a:r>
              <a:rPr lang="en-US" sz="430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mieszkańców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4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96"/>
          <a:stretch/>
        </p:blipFill>
        <p:spPr>
          <a:xfrm>
            <a:off x="2286000" y="342900"/>
            <a:ext cx="13716000" cy="96393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4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07"/>
          <a:stretch/>
        </p:blipFill>
        <p:spPr>
          <a:xfrm>
            <a:off x="2286000" y="190500"/>
            <a:ext cx="13716000" cy="9823361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4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2" b="4074"/>
          <a:stretch/>
        </p:blipFill>
        <p:spPr>
          <a:xfrm>
            <a:off x="2286000" y="190500"/>
            <a:ext cx="13716000" cy="97536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4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1" b="1853"/>
          <a:stretch/>
        </p:blipFill>
        <p:spPr>
          <a:xfrm>
            <a:off x="2286000" y="190500"/>
            <a:ext cx="13716000" cy="99060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4974799" cy="10287000"/>
            <a:chOff x="0" y="0"/>
            <a:chExt cx="1682833" cy="3479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682833" cy="3479800"/>
            </a:xfrm>
            <a:custGeom>
              <a:avLst/>
              <a:gdLst/>
              <a:ahLst/>
              <a:cxnLst/>
              <a:rect l="l" t="t" r="r" b="b"/>
              <a:pathLst>
                <a:path w="1682833" h="3479800">
                  <a:moveTo>
                    <a:pt x="0" y="0"/>
                  </a:moveTo>
                  <a:lnTo>
                    <a:pt x="1682833" y="0"/>
                  </a:lnTo>
                  <a:lnTo>
                    <a:pt x="1682833" y="3479800"/>
                  </a:lnTo>
                  <a:lnTo>
                    <a:pt x="0" y="3479800"/>
                  </a:lnTo>
                  <a:close/>
                </a:path>
              </a:pathLst>
            </a:custGeom>
            <a:solidFill>
              <a:srgbClr val="ECE4DB"/>
            </a:solidFill>
          </p:spPr>
        </p:sp>
      </p:grpSp>
      <p:sp>
        <p:nvSpPr>
          <p:cNvPr id="4" name="AutoShape 4"/>
          <p:cNvSpPr/>
          <p:nvPr/>
        </p:nvSpPr>
        <p:spPr>
          <a:xfrm>
            <a:off x="2705119" y="1028700"/>
            <a:ext cx="14554181" cy="0"/>
          </a:xfrm>
          <a:prstGeom prst="line">
            <a:avLst/>
          </a:prstGeom>
          <a:ln w="476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AutoShape 5"/>
          <p:cNvSpPr/>
          <p:nvPr/>
        </p:nvSpPr>
        <p:spPr>
          <a:xfrm>
            <a:off x="2705119" y="9210675"/>
            <a:ext cx="14554181" cy="0"/>
          </a:xfrm>
          <a:prstGeom prst="line">
            <a:avLst/>
          </a:prstGeom>
          <a:ln w="476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 rot="5400000">
            <a:off x="-1385869" y="5119688"/>
            <a:ext cx="8229600" cy="0"/>
          </a:xfrm>
          <a:prstGeom prst="line">
            <a:avLst/>
          </a:prstGeom>
          <a:ln w="476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7" name="Group 7"/>
          <p:cNvGrpSpPr/>
          <p:nvPr/>
        </p:nvGrpSpPr>
        <p:grpSpPr>
          <a:xfrm>
            <a:off x="1028700" y="2620105"/>
            <a:ext cx="5381164" cy="5381143"/>
            <a:chOff x="0" y="0"/>
            <a:chExt cx="6350025" cy="63500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26" cy="6350000"/>
            </a:xfrm>
            <a:custGeom>
              <a:avLst/>
              <a:gdLst/>
              <a:ahLst/>
              <a:cxnLst/>
              <a:rect l="l" t="t" r="r" b="b"/>
              <a:pathLst>
                <a:path w="6350026" h="6350000">
                  <a:moveTo>
                    <a:pt x="0" y="0"/>
                  </a:moveTo>
                  <a:lnTo>
                    <a:pt x="6350026" y="0"/>
                  </a:lnTo>
                  <a:lnTo>
                    <a:pt x="6350026" y="6350000"/>
                  </a:lnTo>
                  <a:lnTo>
                    <a:pt x="0" y="6350000"/>
                  </a:lnTo>
                  <a:close/>
                </a:path>
              </a:pathLst>
            </a:custGeom>
            <a:solidFill>
              <a:srgbClr val="0CC0DF"/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id="9" name="AutoShape 9"/>
          <p:cNvSpPr/>
          <p:nvPr/>
        </p:nvSpPr>
        <p:spPr>
          <a:xfrm rot="5400000">
            <a:off x="13145877" y="5118310"/>
            <a:ext cx="8179221" cy="0"/>
          </a:xfrm>
          <a:prstGeom prst="line">
            <a:avLst/>
          </a:prstGeom>
          <a:ln w="476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0" name="TextBox 10"/>
          <p:cNvSpPr txBox="1"/>
          <p:nvPr/>
        </p:nvSpPr>
        <p:spPr>
          <a:xfrm>
            <a:off x="6124790" y="3443764"/>
            <a:ext cx="10944010" cy="41806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971552" lvl="1" indent="-485776" algn="l">
              <a:lnSpc>
                <a:spcPts val="7335"/>
              </a:lnSpc>
              <a:buFont typeface="Arial"/>
              <a:buChar char="•"/>
            </a:pPr>
            <a:r>
              <a:rPr lang="pl-PL" sz="4500" dirty="0">
                <a:solidFill>
                  <a:srgbClr val="000000"/>
                </a:solidFill>
                <a:latin typeface="Open Sans 2"/>
                <a:ea typeface="Open Sans 2"/>
                <a:cs typeface="Open Sans 2"/>
                <a:sym typeface="Open Sans 2"/>
              </a:rPr>
              <a:t>poezja i muzyka - promocja tomiku „Mój miszmasz”</a:t>
            </a:r>
          </a:p>
          <a:p>
            <a:pPr marL="971552" lvl="1" indent="-485776" algn="l">
              <a:lnSpc>
                <a:spcPts val="7335"/>
              </a:lnSpc>
              <a:buFont typeface="Arial"/>
              <a:buChar char="•"/>
            </a:pPr>
            <a:r>
              <a:rPr lang="pl-PL" sz="4500" dirty="0">
                <a:solidFill>
                  <a:srgbClr val="000000"/>
                </a:solidFill>
                <a:latin typeface="Open Sans 2"/>
                <a:ea typeface="Open Sans 2"/>
                <a:cs typeface="Open Sans 2"/>
                <a:sym typeface="Open Sans 2"/>
              </a:rPr>
              <a:t>spotkanie w świetlicy w Ludwichowie</a:t>
            </a:r>
            <a:endParaRPr lang="en-US" sz="4500" dirty="0">
              <a:solidFill>
                <a:srgbClr val="000000"/>
              </a:solidFill>
              <a:latin typeface="Open Sans 2"/>
              <a:ea typeface="Open Sans 2"/>
              <a:cs typeface="Open Sans 2"/>
              <a:sym typeface="Open Sans 2"/>
            </a:endParaRPr>
          </a:p>
          <a:p>
            <a:pPr marL="971552" lvl="1" indent="-485776" algn="l">
              <a:lnSpc>
                <a:spcPts val="7335"/>
              </a:lnSpc>
              <a:buFont typeface="Arial"/>
              <a:buChar char="•"/>
            </a:pPr>
            <a:r>
              <a:rPr lang="en-US" sz="4500" dirty="0" err="1">
                <a:solidFill>
                  <a:srgbClr val="000000"/>
                </a:solidFill>
                <a:latin typeface="Open Sans 2"/>
                <a:ea typeface="Open Sans 2"/>
                <a:cs typeface="Open Sans 2"/>
                <a:sym typeface="Open Sans 2"/>
              </a:rPr>
              <a:t>liczba</a:t>
            </a:r>
            <a:r>
              <a:rPr lang="en-US" sz="4500" dirty="0">
                <a:solidFill>
                  <a:srgbClr val="000000"/>
                </a:solidFill>
                <a:latin typeface="Open Sans 2"/>
                <a:ea typeface="Open Sans 2"/>
                <a:cs typeface="Open Sans 2"/>
                <a:sym typeface="Open Sans 2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Open Sans 2"/>
                <a:ea typeface="Open Sans 2"/>
                <a:cs typeface="Open Sans 2"/>
                <a:sym typeface="Open Sans 2"/>
              </a:rPr>
              <a:t>uczestników</a:t>
            </a:r>
            <a:r>
              <a:rPr lang="en-US" sz="4500" dirty="0">
                <a:solidFill>
                  <a:srgbClr val="000000"/>
                </a:solidFill>
                <a:latin typeface="Open Sans 2"/>
                <a:ea typeface="Open Sans 2"/>
                <a:cs typeface="Open Sans 2"/>
                <a:sym typeface="Open Sans 2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Open Sans 2"/>
                <a:ea typeface="Open Sans 2"/>
                <a:cs typeface="Open Sans 2"/>
                <a:sym typeface="Open Sans 2"/>
              </a:rPr>
              <a:t>spotkania</a:t>
            </a:r>
            <a:r>
              <a:rPr lang="en-US" sz="4500" dirty="0">
                <a:solidFill>
                  <a:srgbClr val="000000"/>
                </a:solidFill>
                <a:latin typeface="Open Sans 2"/>
                <a:ea typeface="Open Sans 2"/>
                <a:cs typeface="Open Sans 2"/>
                <a:sym typeface="Open Sans 2"/>
              </a:rPr>
              <a:t> </a:t>
            </a:r>
            <a:r>
              <a:rPr lang="pl-PL" sz="4500" dirty="0">
                <a:solidFill>
                  <a:srgbClr val="000000"/>
                </a:solidFill>
                <a:latin typeface="Open Sans 2"/>
                <a:ea typeface="Open Sans 2"/>
                <a:cs typeface="Open Sans 2"/>
                <a:sym typeface="Open Sans 2"/>
              </a:rPr>
              <a:t>4</a:t>
            </a:r>
            <a:r>
              <a:rPr lang="en-US" sz="4500" dirty="0">
                <a:solidFill>
                  <a:srgbClr val="000000"/>
                </a:solidFill>
                <a:latin typeface="Open Sans 2"/>
                <a:ea typeface="Open Sans 2"/>
                <a:cs typeface="Open Sans 2"/>
                <a:sym typeface="Open Sans 2"/>
              </a:rPr>
              <a:t>0</a:t>
            </a:r>
          </a:p>
          <a:p>
            <a:pPr algn="l">
              <a:lnSpc>
                <a:spcPts val="3359"/>
              </a:lnSpc>
            </a:pPr>
            <a:endParaRPr lang="en-US" sz="4500" dirty="0">
              <a:solidFill>
                <a:srgbClr val="000000"/>
              </a:solidFill>
              <a:latin typeface="Open Sans 2"/>
              <a:ea typeface="Open Sans 2"/>
              <a:cs typeface="Open Sans 2"/>
              <a:sym typeface="Open Sans 2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123464" y="3825565"/>
            <a:ext cx="5191635" cy="2500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49"/>
              </a:lnSpc>
            </a:pPr>
            <a:r>
              <a:rPr lang="pl-PL" sz="6008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Wieczorek</a:t>
            </a:r>
          </a:p>
          <a:p>
            <a:pPr algn="ctr">
              <a:lnSpc>
                <a:spcPts val="6549"/>
              </a:lnSpc>
            </a:pPr>
            <a:r>
              <a:rPr lang="pl-PL" sz="6008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Sławka</a:t>
            </a:r>
          </a:p>
          <a:p>
            <a:pPr algn="ctr">
              <a:lnSpc>
                <a:spcPts val="6549"/>
              </a:lnSpc>
            </a:pPr>
            <a:r>
              <a:rPr lang="pl-PL" sz="5000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Szymanowskiego</a:t>
            </a:r>
            <a:endParaRPr lang="en-US" sz="5000" dirty="0">
              <a:solidFill>
                <a:srgbClr val="000000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4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41" b="1852"/>
          <a:stretch/>
        </p:blipFill>
        <p:spPr>
          <a:xfrm>
            <a:off x="228600" y="153473"/>
            <a:ext cx="17899070" cy="100965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4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16"/>
          <a:stretch/>
        </p:blipFill>
        <p:spPr>
          <a:xfrm>
            <a:off x="228600" y="1028700"/>
            <a:ext cx="17754600" cy="8224242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4974799" cy="10287000"/>
            <a:chOff x="0" y="0"/>
            <a:chExt cx="1682833" cy="3479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682833" cy="3479800"/>
            </a:xfrm>
            <a:custGeom>
              <a:avLst/>
              <a:gdLst/>
              <a:ahLst/>
              <a:cxnLst/>
              <a:rect l="l" t="t" r="r" b="b"/>
              <a:pathLst>
                <a:path w="1682833" h="3479800">
                  <a:moveTo>
                    <a:pt x="0" y="0"/>
                  </a:moveTo>
                  <a:lnTo>
                    <a:pt x="1682833" y="0"/>
                  </a:lnTo>
                  <a:lnTo>
                    <a:pt x="1682833" y="3479800"/>
                  </a:lnTo>
                  <a:lnTo>
                    <a:pt x="0" y="3479800"/>
                  </a:lnTo>
                  <a:close/>
                </a:path>
              </a:pathLst>
            </a:custGeom>
            <a:solidFill>
              <a:srgbClr val="ECE4DB"/>
            </a:solidFill>
          </p:spPr>
        </p:sp>
      </p:grpSp>
      <p:sp>
        <p:nvSpPr>
          <p:cNvPr id="4" name="AutoShape 4"/>
          <p:cNvSpPr/>
          <p:nvPr/>
        </p:nvSpPr>
        <p:spPr>
          <a:xfrm>
            <a:off x="2705119" y="1028700"/>
            <a:ext cx="14554181" cy="0"/>
          </a:xfrm>
          <a:prstGeom prst="line">
            <a:avLst/>
          </a:prstGeom>
          <a:ln w="476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AutoShape 5"/>
          <p:cNvSpPr/>
          <p:nvPr/>
        </p:nvSpPr>
        <p:spPr>
          <a:xfrm>
            <a:off x="2705119" y="9210675"/>
            <a:ext cx="14554181" cy="0"/>
          </a:xfrm>
          <a:prstGeom prst="line">
            <a:avLst/>
          </a:prstGeom>
          <a:ln w="476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 rot="5400000">
            <a:off x="-1385869" y="5119688"/>
            <a:ext cx="8229600" cy="0"/>
          </a:xfrm>
          <a:prstGeom prst="line">
            <a:avLst/>
          </a:prstGeom>
          <a:ln w="476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7" name="Group 7"/>
          <p:cNvGrpSpPr/>
          <p:nvPr/>
        </p:nvGrpSpPr>
        <p:grpSpPr>
          <a:xfrm>
            <a:off x="1028700" y="2620105"/>
            <a:ext cx="5381164" cy="5381143"/>
            <a:chOff x="0" y="0"/>
            <a:chExt cx="6350025" cy="63500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26" cy="6350000"/>
            </a:xfrm>
            <a:custGeom>
              <a:avLst/>
              <a:gdLst/>
              <a:ahLst/>
              <a:cxnLst/>
              <a:rect l="l" t="t" r="r" b="b"/>
              <a:pathLst>
                <a:path w="6350026" h="6350000">
                  <a:moveTo>
                    <a:pt x="0" y="0"/>
                  </a:moveTo>
                  <a:lnTo>
                    <a:pt x="6350026" y="0"/>
                  </a:lnTo>
                  <a:lnTo>
                    <a:pt x="6350026" y="6350000"/>
                  </a:lnTo>
                  <a:lnTo>
                    <a:pt x="0" y="6350000"/>
                  </a:lnTo>
                  <a:close/>
                </a:path>
              </a:pathLst>
            </a:custGeom>
            <a:solidFill>
              <a:srgbClr val="FFDE59"/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id="9" name="AutoShape 9"/>
          <p:cNvSpPr/>
          <p:nvPr/>
        </p:nvSpPr>
        <p:spPr>
          <a:xfrm rot="5400000">
            <a:off x="13145877" y="5118310"/>
            <a:ext cx="8179221" cy="0"/>
          </a:xfrm>
          <a:prstGeom prst="line">
            <a:avLst/>
          </a:prstGeom>
          <a:ln w="476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0" name="TextBox 10"/>
          <p:cNvSpPr txBox="1"/>
          <p:nvPr/>
        </p:nvSpPr>
        <p:spPr>
          <a:xfrm>
            <a:off x="6315100" y="3450565"/>
            <a:ext cx="10679253" cy="40267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28373" lvl="1" indent="-464186" algn="l">
              <a:lnSpc>
                <a:spcPts val="7009"/>
              </a:lnSpc>
              <a:buFont typeface="Arial"/>
              <a:buChar char="•"/>
            </a:pPr>
            <a:r>
              <a:rPr lang="pl-PL" sz="4300" dirty="0">
                <a:solidFill>
                  <a:srgbClr val="000000"/>
                </a:solidFill>
                <a:latin typeface="Open Sans 2"/>
                <a:ea typeface="Open Sans 2"/>
                <a:cs typeface="Open Sans 2"/>
                <a:sym typeface="Open Sans 2"/>
              </a:rPr>
              <a:t>lekcja biblioteczna dla Wielopoziomowej Drużyny Harcerskiej „Aurora” z Cekcyna</a:t>
            </a:r>
            <a:endParaRPr lang="en-US" sz="4300" dirty="0">
              <a:solidFill>
                <a:srgbClr val="000000"/>
              </a:solidFill>
              <a:latin typeface="Open Sans 2"/>
              <a:ea typeface="Open Sans 2"/>
              <a:cs typeface="Open Sans 2"/>
              <a:sym typeface="Open Sans 2"/>
            </a:endParaRPr>
          </a:p>
          <a:p>
            <a:pPr marL="928373" lvl="1" indent="-464186" algn="l">
              <a:lnSpc>
                <a:spcPts val="7009"/>
              </a:lnSpc>
              <a:buFont typeface="Arial"/>
              <a:buChar char="•"/>
            </a:pPr>
            <a:r>
              <a:rPr lang="en-US" sz="4300" dirty="0" err="1">
                <a:solidFill>
                  <a:srgbClr val="000000"/>
                </a:solidFill>
                <a:latin typeface="Open Sans 2"/>
                <a:ea typeface="Open Sans 2"/>
                <a:cs typeface="Open Sans 2"/>
                <a:sym typeface="Open Sans 2"/>
              </a:rPr>
              <a:t>liczba</a:t>
            </a:r>
            <a:r>
              <a:rPr lang="en-US" sz="4300" dirty="0">
                <a:solidFill>
                  <a:srgbClr val="000000"/>
                </a:solidFill>
                <a:latin typeface="Open Sans 2"/>
                <a:ea typeface="Open Sans 2"/>
                <a:cs typeface="Open Sans 2"/>
                <a:sym typeface="Open Sans 2"/>
              </a:rPr>
              <a:t> </a:t>
            </a:r>
            <a:r>
              <a:rPr lang="en-US" sz="4300" dirty="0" err="1">
                <a:solidFill>
                  <a:srgbClr val="000000"/>
                </a:solidFill>
                <a:latin typeface="Open Sans 2"/>
                <a:ea typeface="Open Sans 2"/>
                <a:cs typeface="Open Sans 2"/>
                <a:sym typeface="Open Sans 2"/>
              </a:rPr>
              <a:t>uczestników</a:t>
            </a:r>
            <a:r>
              <a:rPr lang="en-US" sz="4300" dirty="0">
                <a:solidFill>
                  <a:srgbClr val="000000"/>
                </a:solidFill>
                <a:latin typeface="Open Sans 2"/>
                <a:ea typeface="Open Sans 2"/>
                <a:cs typeface="Open Sans 2"/>
                <a:sym typeface="Open Sans 2"/>
              </a:rPr>
              <a:t> </a:t>
            </a:r>
            <a:r>
              <a:rPr lang="en-US" sz="4300" dirty="0" err="1">
                <a:solidFill>
                  <a:srgbClr val="000000"/>
                </a:solidFill>
                <a:latin typeface="Open Sans 2"/>
                <a:ea typeface="Open Sans 2"/>
                <a:cs typeface="Open Sans 2"/>
                <a:sym typeface="Open Sans 2"/>
              </a:rPr>
              <a:t>spotkania</a:t>
            </a:r>
            <a:r>
              <a:rPr lang="pl-PL" sz="4300" dirty="0">
                <a:solidFill>
                  <a:srgbClr val="000000"/>
                </a:solidFill>
                <a:latin typeface="Open Sans 2"/>
                <a:ea typeface="Open Sans 2"/>
                <a:cs typeface="Open Sans 2"/>
                <a:sym typeface="Open Sans 2"/>
              </a:rPr>
              <a:t> 21</a:t>
            </a:r>
            <a:r>
              <a:rPr lang="en-US" sz="4300" dirty="0">
                <a:solidFill>
                  <a:srgbClr val="000000"/>
                </a:solidFill>
                <a:latin typeface="Open Sans 2"/>
                <a:ea typeface="Open Sans 2"/>
                <a:cs typeface="Open Sans 2"/>
                <a:sym typeface="Open Sans 2"/>
              </a:rPr>
              <a:t> </a:t>
            </a:r>
          </a:p>
          <a:p>
            <a:pPr algn="l">
              <a:lnSpc>
                <a:spcPts val="3359"/>
              </a:lnSpc>
            </a:pPr>
            <a:endParaRPr lang="en-US" sz="4300" dirty="0">
              <a:solidFill>
                <a:srgbClr val="000000"/>
              </a:solidFill>
              <a:latin typeface="Open Sans 2"/>
              <a:ea typeface="Open Sans 2"/>
              <a:cs typeface="Open Sans 2"/>
              <a:sym typeface="Open Sans 2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142783" y="3944912"/>
            <a:ext cx="5191635" cy="23467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04"/>
              </a:lnSpc>
            </a:pPr>
            <a:r>
              <a:rPr lang="pl-PL" sz="5600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Lekcja biblioteczna</a:t>
            </a:r>
          </a:p>
          <a:p>
            <a:pPr algn="ctr">
              <a:lnSpc>
                <a:spcPts val="6104"/>
              </a:lnSpc>
            </a:pPr>
            <a:r>
              <a:rPr lang="pl-PL" sz="5600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dla harcerzy</a:t>
            </a:r>
            <a:endParaRPr lang="en-US" sz="5600" dirty="0">
              <a:solidFill>
                <a:srgbClr val="000000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4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74"/>
          <a:stretch/>
        </p:blipFill>
        <p:spPr>
          <a:xfrm>
            <a:off x="2286000" y="190500"/>
            <a:ext cx="13716000" cy="986790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4974799" cy="10287000"/>
            <a:chOff x="0" y="0"/>
            <a:chExt cx="1682833" cy="3479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682833" cy="3479800"/>
            </a:xfrm>
            <a:custGeom>
              <a:avLst/>
              <a:gdLst/>
              <a:ahLst/>
              <a:cxnLst/>
              <a:rect l="l" t="t" r="r" b="b"/>
              <a:pathLst>
                <a:path w="1682833" h="3479800">
                  <a:moveTo>
                    <a:pt x="0" y="0"/>
                  </a:moveTo>
                  <a:lnTo>
                    <a:pt x="1682833" y="0"/>
                  </a:lnTo>
                  <a:lnTo>
                    <a:pt x="1682833" y="3479800"/>
                  </a:lnTo>
                  <a:lnTo>
                    <a:pt x="0" y="3479800"/>
                  </a:lnTo>
                  <a:close/>
                </a:path>
              </a:pathLst>
            </a:custGeom>
            <a:solidFill>
              <a:srgbClr val="ECE4DB"/>
            </a:solidFill>
          </p:spPr>
        </p:sp>
      </p:grpSp>
      <p:sp>
        <p:nvSpPr>
          <p:cNvPr id="4" name="AutoShape 4"/>
          <p:cNvSpPr/>
          <p:nvPr/>
        </p:nvSpPr>
        <p:spPr>
          <a:xfrm>
            <a:off x="2705119" y="1028700"/>
            <a:ext cx="14554181" cy="0"/>
          </a:xfrm>
          <a:prstGeom prst="line">
            <a:avLst/>
          </a:prstGeom>
          <a:ln w="476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AutoShape 5"/>
          <p:cNvSpPr/>
          <p:nvPr/>
        </p:nvSpPr>
        <p:spPr>
          <a:xfrm>
            <a:off x="2705119" y="9210675"/>
            <a:ext cx="14554181" cy="0"/>
          </a:xfrm>
          <a:prstGeom prst="line">
            <a:avLst/>
          </a:prstGeom>
          <a:ln w="476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 rot="5400000">
            <a:off x="-1385869" y="5119688"/>
            <a:ext cx="8229600" cy="0"/>
          </a:xfrm>
          <a:prstGeom prst="line">
            <a:avLst/>
          </a:prstGeom>
          <a:ln w="476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7" name="Group 7"/>
          <p:cNvGrpSpPr/>
          <p:nvPr/>
        </p:nvGrpSpPr>
        <p:grpSpPr>
          <a:xfrm>
            <a:off x="1028700" y="2620105"/>
            <a:ext cx="5381164" cy="5381143"/>
            <a:chOff x="0" y="0"/>
            <a:chExt cx="6350025" cy="6350000"/>
          </a:xfrm>
          <a:solidFill>
            <a:srgbClr val="FF99CC"/>
          </a:solidFill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26" cy="6350000"/>
            </a:xfrm>
            <a:custGeom>
              <a:avLst/>
              <a:gdLst/>
              <a:ahLst/>
              <a:cxnLst/>
              <a:rect l="l" t="t" r="r" b="b"/>
              <a:pathLst>
                <a:path w="6350026" h="6350000">
                  <a:moveTo>
                    <a:pt x="0" y="0"/>
                  </a:moveTo>
                  <a:lnTo>
                    <a:pt x="6350026" y="0"/>
                  </a:lnTo>
                  <a:lnTo>
                    <a:pt x="6350026" y="6350000"/>
                  </a:lnTo>
                  <a:lnTo>
                    <a:pt x="0" y="6350000"/>
                  </a:lnTo>
                  <a:close/>
                </a:path>
              </a:pathLst>
            </a:custGeom>
            <a:grpFill/>
            <a:ln w="12700">
              <a:solidFill>
                <a:srgbClr val="000000"/>
              </a:solidFill>
            </a:ln>
          </p:spPr>
        </p:sp>
      </p:grpSp>
      <p:sp>
        <p:nvSpPr>
          <p:cNvPr id="9" name="AutoShape 9"/>
          <p:cNvSpPr/>
          <p:nvPr/>
        </p:nvSpPr>
        <p:spPr>
          <a:xfrm rot="5400000">
            <a:off x="13145877" y="5118310"/>
            <a:ext cx="8179221" cy="0"/>
          </a:xfrm>
          <a:prstGeom prst="line">
            <a:avLst/>
          </a:prstGeom>
          <a:ln w="476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0" name="TextBox 10"/>
          <p:cNvSpPr txBox="1"/>
          <p:nvPr/>
        </p:nvSpPr>
        <p:spPr>
          <a:xfrm>
            <a:off x="6315100" y="3450565"/>
            <a:ext cx="10679253" cy="40267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28373" lvl="1" indent="-464186" algn="l">
              <a:lnSpc>
                <a:spcPts val="7009"/>
              </a:lnSpc>
              <a:buFont typeface="Arial"/>
              <a:buChar char="•"/>
            </a:pPr>
            <a:r>
              <a:rPr lang="pl-PL" sz="4300" dirty="0">
                <a:solidFill>
                  <a:srgbClr val="000000"/>
                </a:solidFill>
                <a:latin typeface="Open Sans 2"/>
                <a:ea typeface="Open Sans 2"/>
                <a:cs typeface="Open Sans 2"/>
                <a:sym typeface="Open Sans 2"/>
              </a:rPr>
              <a:t>„Czułość i dojrzałość – Twoje </a:t>
            </a:r>
            <a:r>
              <a:rPr lang="pl-PL" sz="4300" dirty="0" err="1">
                <a:solidFill>
                  <a:srgbClr val="000000"/>
                </a:solidFill>
                <a:latin typeface="Open Sans 2"/>
                <a:ea typeface="Open Sans 2"/>
                <a:cs typeface="Open Sans 2"/>
                <a:sym typeface="Open Sans 2"/>
              </a:rPr>
              <a:t>supermoce</a:t>
            </a:r>
            <a:r>
              <a:rPr lang="pl-PL" sz="4300" dirty="0">
                <a:solidFill>
                  <a:srgbClr val="000000"/>
                </a:solidFill>
                <a:latin typeface="Open Sans 2"/>
                <a:ea typeface="Open Sans 2"/>
                <a:cs typeface="Open Sans 2"/>
                <a:sym typeface="Open Sans 2"/>
              </a:rPr>
              <a:t>” (G. Wojcieszko, M. Kuszewska, J. Hetman-Krajewska)</a:t>
            </a:r>
            <a:endParaRPr lang="en-US" sz="4300" dirty="0">
              <a:solidFill>
                <a:srgbClr val="000000"/>
              </a:solidFill>
              <a:latin typeface="Open Sans 2"/>
              <a:ea typeface="Open Sans 2"/>
              <a:cs typeface="Open Sans 2"/>
              <a:sym typeface="Open Sans 2"/>
            </a:endParaRPr>
          </a:p>
          <a:p>
            <a:pPr marL="928373" lvl="1" indent="-464186" algn="l">
              <a:lnSpc>
                <a:spcPts val="7009"/>
              </a:lnSpc>
              <a:buFont typeface="Arial"/>
              <a:buChar char="•"/>
            </a:pPr>
            <a:r>
              <a:rPr lang="en-US" sz="4300" dirty="0" err="1">
                <a:solidFill>
                  <a:srgbClr val="000000"/>
                </a:solidFill>
                <a:latin typeface="Open Sans 2"/>
                <a:ea typeface="Open Sans 2"/>
                <a:cs typeface="Open Sans 2"/>
                <a:sym typeface="Open Sans 2"/>
              </a:rPr>
              <a:t>liczba</a:t>
            </a:r>
            <a:r>
              <a:rPr lang="en-US" sz="4300" dirty="0">
                <a:solidFill>
                  <a:srgbClr val="000000"/>
                </a:solidFill>
                <a:latin typeface="Open Sans 2"/>
                <a:ea typeface="Open Sans 2"/>
                <a:cs typeface="Open Sans 2"/>
                <a:sym typeface="Open Sans 2"/>
              </a:rPr>
              <a:t> </a:t>
            </a:r>
            <a:r>
              <a:rPr lang="en-US" sz="4300" dirty="0" err="1">
                <a:solidFill>
                  <a:srgbClr val="000000"/>
                </a:solidFill>
                <a:latin typeface="Open Sans 2"/>
                <a:ea typeface="Open Sans 2"/>
                <a:cs typeface="Open Sans 2"/>
                <a:sym typeface="Open Sans 2"/>
              </a:rPr>
              <a:t>uczestników</a:t>
            </a:r>
            <a:r>
              <a:rPr lang="en-US" sz="4300" dirty="0">
                <a:solidFill>
                  <a:srgbClr val="000000"/>
                </a:solidFill>
                <a:latin typeface="Open Sans 2"/>
                <a:ea typeface="Open Sans 2"/>
                <a:cs typeface="Open Sans 2"/>
                <a:sym typeface="Open Sans 2"/>
              </a:rPr>
              <a:t> </a:t>
            </a:r>
            <a:r>
              <a:rPr lang="en-US" sz="4300" dirty="0" err="1">
                <a:solidFill>
                  <a:srgbClr val="000000"/>
                </a:solidFill>
                <a:latin typeface="Open Sans 2"/>
                <a:ea typeface="Open Sans 2"/>
                <a:cs typeface="Open Sans 2"/>
                <a:sym typeface="Open Sans 2"/>
              </a:rPr>
              <a:t>spotkania</a:t>
            </a:r>
            <a:r>
              <a:rPr lang="pl-PL" sz="4300" dirty="0">
                <a:solidFill>
                  <a:srgbClr val="000000"/>
                </a:solidFill>
                <a:latin typeface="Open Sans 2"/>
                <a:ea typeface="Open Sans 2"/>
                <a:cs typeface="Open Sans 2"/>
                <a:sym typeface="Open Sans 2"/>
              </a:rPr>
              <a:t> 23</a:t>
            </a:r>
            <a:r>
              <a:rPr lang="en-US" sz="4300" dirty="0">
                <a:solidFill>
                  <a:srgbClr val="000000"/>
                </a:solidFill>
                <a:latin typeface="Open Sans 2"/>
                <a:ea typeface="Open Sans 2"/>
                <a:cs typeface="Open Sans 2"/>
                <a:sym typeface="Open Sans 2"/>
              </a:rPr>
              <a:t> </a:t>
            </a:r>
          </a:p>
          <a:p>
            <a:pPr algn="l">
              <a:lnSpc>
                <a:spcPts val="3359"/>
              </a:lnSpc>
            </a:pPr>
            <a:endParaRPr lang="en-US" sz="4300" dirty="0">
              <a:solidFill>
                <a:srgbClr val="000000"/>
              </a:solidFill>
              <a:latin typeface="Open Sans 2"/>
              <a:ea typeface="Open Sans 2"/>
              <a:cs typeface="Open Sans 2"/>
              <a:sym typeface="Open Sans 2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094287" y="4076700"/>
            <a:ext cx="5191635" cy="15645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04"/>
              </a:lnSpc>
            </a:pPr>
            <a:r>
              <a:rPr lang="pl-PL" sz="5600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Spotkanie autorskie</a:t>
            </a:r>
            <a:endParaRPr lang="en-US" sz="5600" dirty="0">
              <a:solidFill>
                <a:srgbClr val="000000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</p:spTree>
    <p:extLst>
      <p:ext uri="{BB962C8B-B14F-4D97-AF65-F5344CB8AC3E}">
        <p14:creationId xmlns:p14="http://schemas.microsoft.com/office/powerpoint/2010/main" val="18668233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7703790" cy="10287000"/>
            <a:chOff x="0" y="0"/>
            <a:chExt cx="2605973" cy="3479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605973" cy="3479800"/>
            </a:xfrm>
            <a:custGeom>
              <a:avLst/>
              <a:gdLst/>
              <a:ahLst/>
              <a:cxnLst/>
              <a:rect l="l" t="t" r="r" b="b"/>
              <a:pathLst>
                <a:path w="2605973" h="3479800">
                  <a:moveTo>
                    <a:pt x="0" y="0"/>
                  </a:moveTo>
                  <a:lnTo>
                    <a:pt x="2605973" y="0"/>
                  </a:lnTo>
                  <a:lnTo>
                    <a:pt x="2605973" y="3479800"/>
                  </a:lnTo>
                  <a:lnTo>
                    <a:pt x="0" y="3479800"/>
                  </a:lnTo>
                  <a:close/>
                </a:path>
              </a:pathLst>
            </a:custGeom>
            <a:solidFill>
              <a:srgbClr val="ECE4DB"/>
            </a:solidFill>
          </p:spPr>
        </p:sp>
      </p:grpSp>
      <p:sp>
        <p:nvSpPr>
          <p:cNvPr id="4" name="AutoShape 4"/>
          <p:cNvSpPr/>
          <p:nvPr/>
        </p:nvSpPr>
        <p:spPr>
          <a:xfrm>
            <a:off x="1028700" y="1028700"/>
            <a:ext cx="16206788" cy="0"/>
          </a:xfrm>
          <a:prstGeom prst="line">
            <a:avLst/>
          </a:prstGeom>
          <a:ln w="476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AutoShape 5"/>
          <p:cNvSpPr/>
          <p:nvPr/>
        </p:nvSpPr>
        <p:spPr>
          <a:xfrm>
            <a:off x="1052512" y="9210675"/>
            <a:ext cx="16182975" cy="0"/>
          </a:xfrm>
          <a:prstGeom prst="line">
            <a:avLst/>
          </a:prstGeom>
          <a:ln w="476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 rot="5400000">
            <a:off x="-3062287" y="5119688"/>
            <a:ext cx="8229600" cy="0"/>
          </a:xfrm>
          <a:prstGeom prst="line">
            <a:avLst/>
          </a:prstGeom>
          <a:ln w="476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AutoShape 7"/>
          <p:cNvSpPr/>
          <p:nvPr/>
        </p:nvSpPr>
        <p:spPr>
          <a:xfrm rot="5400000">
            <a:off x="13120688" y="5119688"/>
            <a:ext cx="8229600" cy="0"/>
          </a:xfrm>
          <a:prstGeom prst="line">
            <a:avLst/>
          </a:prstGeom>
          <a:ln w="476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Freeform 8"/>
          <p:cNvSpPr/>
          <p:nvPr/>
        </p:nvSpPr>
        <p:spPr>
          <a:xfrm>
            <a:off x="14834864" y="6887449"/>
            <a:ext cx="2240894" cy="2196076"/>
          </a:xfrm>
          <a:custGeom>
            <a:avLst/>
            <a:gdLst/>
            <a:ahLst/>
            <a:cxnLst/>
            <a:rect l="l" t="t" r="r" b="b"/>
            <a:pathLst>
              <a:path w="2240894" h="2196076">
                <a:moveTo>
                  <a:pt x="0" y="0"/>
                </a:moveTo>
                <a:lnTo>
                  <a:pt x="2240893" y="0"/>
                </a:lnTo>
                <a:lnTo>
                  <a:pt x="2240893" y="2196076"/>
                </a:lnTo>
                <a:lnTo>
                  <a:pt x="0" y="219607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222259" y="1476615"/>
            <a:ext cx="8645723" cy="17754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40"/>
              </a:lnSpc>
            </a:pPr>
            <a:r>
              <a:rPr lang="en-US" sz="510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Gminna Biblioteka Publiczna </a:t>
            </a:r>
          </a:p>
          <a:p>
            <a:pPr algn="l">
              <a:lnSpc>
                <a:spcPts val="7140"/>
              </a:lnSpc>
            </a:pPr>
            <a:r>
              <a:rPr lang="en-US" sz="510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 w Cekcynie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703790" y="3166337"/>
            <a:ext cx="9371967" cy="16592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20"/>
              </a:lnSpc>
            </a:pPr>
            <a:r>
              <a:rPr lang="en-US" sz="480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poniedziałek - piątek 9.00-17.00</a:t>
            </a:r>
          </a:p>
          <a:p>
            <a:pPr algn="ctr">
              <a:lnSpc>
                <a:spcPts val="6720"/>
              </a:lnSpc>
            </a:pPr>
            <a:r>
              <a:rPr lang="en-US" sz="480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sobota - 10.00-14.00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222259" y="4923040"/>
            <a:ext cx="3379143" cy="8705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39"/>
              </a:lnSpc>
            </a:pPr>
            <a:r>
              <a:rPr lang="en-US" sz="510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Filia w Iwcu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7772131" y="5707900"/>
            <a:ext cx="7397361" cy="8115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20"/>
              </a:lnSpc>
            </a:pPr>
            <a:r>
              <a:rPr lang="en-US" sz="480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poniedziałek 13.00-17.00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222259" y="6906913"/>
            <a:ext cx="6305401" cy="8705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39"/>
              </a:lnSpc>
            </a:pPr>
            <a:r>
              <a:rPr lang="en-US" sz="510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Filia w Małym Gacnie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772131" y="7691773"/>
            <a:ext cx="5550148" cy="8115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20"/>
              </a:lnSpc>
            </a:pPr>
            <a:r>
              <a:rPr lang="en-US" sz="4800" dirty="0" err="1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środa</a:t>
            </a:r>
            <a:r>
              <a:rPr lang="en-US" sz="4800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 11.00-16.00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4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3"/>
          <a:stretch/>
        </p:blipFill>
        <p:spPr>
          <a:xfrm>
            <a:off x="2362200" y="114300"/>
            <a:ext cx="13716000" cy="1002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55497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4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3"/>
          <a:stretch/>
        </p:blipFill>
        <p:spPr>
          <a:xfrm>
            <a:off x="2362200" y="114300"/>
            <a:ext cx="13716000" cy="1002030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4974799" cy="10287000"/>
            <a:chOff x="0" y="0"/>
            <a:chExt cx="1682833" cy="3479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682833" cy="3479800"/>
            </a:xfrm>
            <a:custGeom>
              <a:avLst/>
              <a:gdLst/>
              <a:ahLst/>
              <a:cxnLst/>
              <a:rect l="l" t="t" r="r" b="b"/>
              <a:pathLst>
                <a:path w="1682833" h="3479800">
                  <a:moveTo>
                    <a:pt x="0" y="0"/>
                  </a:moveTo>
                  <a:lnTo>
                    <a:pt x="1682833" y="0"/>
                  </a:lnTo>
                  <a:lnTo>
                    <a:pt x="1682833" y="3479800"/>
                  </a:lnTo>
                  <a:lnTo>
                    <a:pt x="0" y="3479800"/>
                  </a:lnTo>
                  <a:close/>
                </a:path>
              </a:pathLst>
            </a:custGeom>
            <a:solidFill>
              <a:srgbClr val="ECE4DB"/>
            </a:solidFill>
          </p:spPr>
        </p:sp>
      </p:grpSp>
      <p:sp>
        <p:nvSpPr>
          <p:cNvPr id="4" name="AutoShape 4"/>
          <p:cNvSpPr/>
          <p:nvPr/>
        </p:nvSpPr>
        <p:spPr>
          <a:xfrm>
            <a:off x="2705119" y="1028700"/>
            <a:ext cx="14554181" cy="0"/>
          </a:xfrm>
          <a:prstGeom prst="line">
            <a:avLst/>
          </a:prstGeom>
          <a:ln w="476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AutoShape 5"/>
          <p:cNvSpPr/>
          <p:nvPr/>
        </p:nvSpPr>
        <p:spPr>
          <a:xfrm>
            <a:off x="2705119" y="9210675"/>
            <a:ext cx="14554181" cy="0"/>
          </a:xfrm>
          <a:prstGeom prst="line">
            <a:avLst/>
          </a:prstGeom>
          <a:ln w="476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 rot="5400000">
            <a:off x="-1385869" y="5119688"/>
            <a:ext cx="8229600" cy="0"/>
          </a:xfrm>
          <a:prstGeom prst="line">
            <a:avLst/>
          </a:prstGeom>
          <a:ln w="476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7" name="Group 7"/>
          <p:cNvGrpSpPr/>
          <p:nvPr/>
        </p:nvGrpSpPr>
        <p:grpSpPr>
          <a:xfrm>
            <a:off x="1028700" y="2620105"/>
            <a:ext cx="5381164" cy="5381143"/>
            <a:chOff x="0" y="0"/>
            <a:chExt cx="6350025" cy="63500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26" cy="6350000"/>
            </a:xfrm>
            <a:custGeom>
              <a:avLst/>
              <a:gdLst/>
              <a:ahLst/>
              <a:cxnLst/>
              <a:rect l="l" t="t" r="r" b="b"/>
              <a:pathLst>
                <a:path w="6350026" h="6350000">
                  <a:moveTo>
                    <a:pt x="0" y="0"/>
                  </a:moveTo>
                  <a:lnTo>
                    <a:pt x="6350026" y="0"/>
                  </a:lnTo>
                  <a:lnTo>
                    <a:pt x="6350026" y="6350000"/>
                  </a:lnTo>
                  <a:lnTo>
                    <a:pt x="0" y="6350000"/>
                  </a:lnTo>
                  <a:close/>
                </a:path>
              </a:pathLst>
            </a:custGeom>
            <a:solidFill>
              <a:srgbClr val="D9D9D9"/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id="9" name="AutoShape 9"/>
          <p:cNvSpPr/>
          <p:nvPr/>
        </p:nvSpPr>
        <p:spPr>
          <a:xfrm rot="5400000">
            <a:off x="13145877" y="5118310"/>
            <a:ext cx="8179221" cy="0"/>
          </a:xfrm>
          <a:prstGeom prst="line">
            <a:avLst/>
          </a:prstGeom>
          <a:ln w="476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0" name="TextBox 10"/>
          <p:cNvSpPr txBox="1"/>
          <p:nvPr/>
        </p:nvSpPr>
        <p:spPr>
          <a:xfrm>
            <a:off x="6315100" y="3888741"/>
            <a:ext cx="10552641" cy="30654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17366" lvl="1" indent="-458683" algn="l">
              <a:lnSpc>
                <a:spcPts val="6925"/>
              </a:lnSpc>
              <a:buFont typeface="Arial"/>
              <a:buChar char="•"/>
            </a:pPr>
            <a:r>
              <a:rPr lang="en-US" sz="4249">
                <a:solidFill>
                  <a:srgbClr val="000000"/>
                </a:solidFill>
                <a:latin typeface="Open Sans 2"/>
                <a:ea typeface="Open Sans 2"/>
                <a:cs typeface="Open Sans 2"/>
                <a:sym typeface="Open Sans 2"/>
              </a:rPr>
              <a:t>promocja kolejnych książek historyka, zajmującego się dziejami Borów Tucholskich</a:t>
            </a:r>
          </a:p>
          <a:p>
            <a:pPr algn="l">
              <a:lnSpc>
                <a:spcPts val="3320"/>
              </a:lnSpc>
            </a:pPr>
            <a:endParaRPr lang="en-US" sz="4249">
              <a:solidFill>
                <a:srgbClr val="000000"/>
              </a:solidFill>
              <a:latin typeface="Open Sans 2"/>
              <a:ea typeface="Open Sans 2"/>
              <a:cs typeface="Open Sans 2"/>
              <a:sym typeface="Open Sans 2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123464" y="3495688"/>
            <a:ext cx="5191635" cy="34584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57"/>
              </a:lnSpc>
            </a:pPr>
            <a:r>
              <a:rPr lang="en-US" sz="6199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Adam Węsierski</a:t>
            </a:r>
          </a:p>
          <a:p>
            <a:pPr algn="ctr">
              <a:lnSpc>
                <a:spcPts val="6757"/>
              </a:lnSpc>
            </a:pPr>
            <a:r>
              <a:rPr lang="en-US" sz="6199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“Toksyczna agentura”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4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3"/>
          <a:stretch/>
        </p:blipFill>
        <p:spPr>
          <a:xfrm>
            <a:off x="2286000" y="190500"/>
            <a:ext cx="13716000" cy="994410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4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2"/>
          <a:stretch/>
        </p:blipFill>
        <p:spPr>
          <a:xfrm>
            <a:off x="2286000" y="152400"/>
            <a:ext cx="13716000" cy="10096500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4974799" cy="10287000"/>
            <a:chOff x="0" y="0"/>
            <a:chExt cx="1682833" cy="3479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682833" cy="3479800"/>
            </a:xfrm>
            <a:custGeom>
              <a:avLst/>
              <a:gdLst/>
              <a:ahLst/>
              <a:cxnLst/>
              <a:rect l="l" t="t" r="r" b="b"/>
              <a:pathLst>
                <a:path w="1682833" h="3479800">
                  <a:moveTo>
                    <a:pt x="0" y="0"/>
                  </a:moveTo>
                  <a:lnTo>
                    <a:pt x="1682833" y="0"/>
                  </a:lnTo>
                  <a:lnTo>
                    <a:pt x="1682833" y="3479800"/>
                  </a:lnTo>
                  <a:lnTo>
                    <a:pt x="0" y="3479800"/>
                  </a:lnTo>
                  <a:close/>
                </a:path>
              </a:pathLst>
            </a:custGeom>
            <a:solidFill>
              <a:srgbClr val="ECE4DB"/>
            </a:solidFill>
          </p:spPr>
        </p:sp>
      </p:grpSp>
      <p:sp>
        <p:nvSpPr>
          <p:cNvPr id="4" name="AutoShape 4"/>
          <p:cNvSpPr/>
          <p:nvPr/>
        </p:nvSpPr>
        <p:spPr>
          <a:xfrm>
            <a:off x="2705119" y="1028700"/>
            <a:ext cx="14554181" cy="0"/>
          </a:xfrm>
          <a:prstGeom prst="line">
            <a:avLst/>
          </a:prstGeom>
          <a:ln w="476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AutoShape 5"/>
          <p:cNvSpPr/>
          <p:nvPr/>
        </p:nvSpPr>
        <p:spPr>
          <a:xfrm>
            <a:off x="2705119" y="9210675"/>
            <a:ext cx="14554181" cy="0"/>
          </a:xfrm>
          <a:prstGeom prst="line">
            <a:avLst/>
          </a:prstGeom>
          <a:ln w="476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 rot="5400000">
            <a:off x="-1385869" y="5119688"/>
            <a:ext cx="8229600" cy="0"/>
          </a:xfrm>
          <a:prstGeom prst="line">
            <a:avLst/>
          </a:prstGeom>
          <a:ln w="476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7" name="Group 7"/>
          <p:cNvGrpSpPr/>
          <p:nvPr/>
        </p:nvGrpSpPr>
        <p:grpSpPr>
          <a:xfrm>
            <a:off x="1028699" y="2741542"/>
            <a:ext cx="5381164" cy="5381143"/>
            <a:chOff x="0" y="0"/>
            <a:chExt cx="6350025" cy="63500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26" cy="6350000"/>
            </a:xfrm>
            <a:custGeom>
              <a:avLst/>
              <a:gdLst/>
              <a:ahLst/>
              <a:cxnLst/>
              <a:rect l="l" t="t" r="r" b="b"/>
              <a:pathLst>
                <a:path w="6350026" h="6350000">
                  <a:moveTo>
                    <a:pt x="0" y="0"/>
                  </a:moveTo>
                  <a:lnTo>
                    <a:pt x="6350026" y="0"/>
                  </a:lnTo>
                  <a:lnTo>
                    <a:pt x="6350026" y="6350000"/>
                  </a:lnTo>
                  <a:lnTo>
                    <a:pt x="0" y="6350000"/>
                  </a:lnTo>
                  <a:close/>
                </a:path>
              </a:pathLst>
            </a:custGeom>
            <a:solidFill>
              <a:srgbClr val="FF914D"/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id="9" name="AutoShape 9"/>
          <p:cNvSpPr/>
          <p:nvPr/>
        </p:nvSpPr>
        <p:spPr>
          <a:xfrm rot="5400000">
            <a:off x="13145877" y="5118310"/>
            <a:ext cx="8179221" cy="0"/>
          </a:xfrm>
          <a:prstGeom prst="line">
            <a:avLst/>
          </a:prstGeom>
          <a:ln w="476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0" name="TextBox 10"/>
          <p:cNvSpPr txBox="1"/>
          <p:nvPr/>
        </p:nvSpPr>
        <p:spPr>
          <a:xfrm>
            <a:off x="6301148" y="3086100"/>
            <a:ext cx="10679253" cy="58221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28373" lvl="1" indent="-464186" algn="l">
              <a:lnSpc>
                <a:spcPts val="7009"/>
              </a:lnSpc>
              <a:buFont typeface="Arial"/>
              <a:buChar char="•"/>
            </a:pPr>
            <a:r>
              <a:rPr lang="en-US" sz="4300" dirty="0" err="1">
                <a:solidFill>
                  <a:srgbClr val="000000"/>
                </a:solidFill>
                <a:latin typeface="Open Sans 2"/>
                <a:ea typeface="Open Sans 2"/>
                <a:cs typeface="Open Sans 2"/>
                <a:sym typeface="Open Sans 2"/>
              </a:rPr>
              <a:t>spotkanie</a:t>
            </a:r>
            <a:r>
              <a:rPr lang="en-US" sz="4300" dirty="0">
                <a:solidFill>
                  <a:srgbClr val="000000"/>
                </a:solidFill>
                <a:latin typeface="Open Sans 2"/>
                <a:ea typeface="Open Sans 2"/>
                <a:cs typeface="Open Sans 2"/>
                <a:sym typeface="Open Sans 2"/>
              </a:rPr>
              <a:t> </a:t>
            </a:r>
            <a:r>
              <a:rPr lang="pl-PL" sz="4300" dirty="0">
                <a:solidFill>
                  <a:srgbClr val="000000"/>
                </a:solidFill>
                <a:latin typeface="Open Sans 2"/>
                <a:ea typeface="Open Sans 2"/>
                <a:cs typeface="Open Sans 2"/>
                <a:sym typeface="Open Sans 2"/>
              </a:rPr>
              <a:t>dla dzieci i rodziców </a:t>
            </a:r>
            <a:br>
              <a:rPr lang="pl-PL" sz="4300" dirty="0">
                <a:solidFill>
                  <a:srgbClr val="000000"/>
                </a:solidFill>
                <a:latin typeface="Open Sans 2"/>
                <a:ea typeface="Open Sans 2"/>
                <a:cs typeface="Open Sans 2"/>
                <a:sym typeface="Open Sans 2"/>
              </a:rPr>
            </a:br>
            <a:r>
              <a:rPr lang="pl-PL" sz="4300" dirty="0">
                <a:solidFill>
                  <a:srgbClr val="000000"/>
                </a:solidFill>
                <a:latin typeface="Open Sans 2"/>
                <a:ea typeface="Open Sans 2"/>
                <a:cs typeface="Open Sans 2"/>
                <a:sym typeface="Open Sans 2"/>
              </a:rPr>
              <a:t>w ramach Nocy Bibliotek,</a:t>
            </a:r>
          </a:p>
          <a:p>
            <a:pPr marL="928373" lvl="1" indent="-464186" algn="l">
              <a:lnSpc>
                <a:spcPts val="7009"/>
              </a:lnSpc>
              <a:buFont typeface="Arial"/>
              <a:buChar char="•"/>
            </a:pPr>
            <a:r>
              <a:rPr lang="pl-PL" sz="4300" dirty="0">
                <a:solidFill>
                  <a:srgbClr val="000000"/>
                </a:solidFill>
                <a:latin typeface="Open Sans 2"/>
                <a:ea typeface="Open Sans 2"/>
                <a:cs typeface="Open Sans 2"/>
                <a:sym typeface="Open Sans 2"/>
              </a:rPr>
              <a:t>teatrzyk cieni, zabawy i zagadki przyrodnicze,</a:t>
            </a:r>
          </a:p>
          <a:p>
            <a:pPr marL="928373" lvl="1" indent="-464186" algn="l">
              <a:lnSpc>
                <a:spcPts val="7009"/>
              </a:lnSpc>
              <a:buFont typeface="Arial"/>
              <a:buChar char="•"/>
            </a:pPr>
            <a:r>
              <a:rPr lang="pl-PL" sz="4300" dirty="0">
                <a:solidFill>
                  <a:srgbClr val="000000"/>
                </a:solidFill>
                <a:latin typeface="Open Sans 2"/>
                <a:ea typeface="Open Sans 2"/>
                <a:cs typeface="Open Sans 2"/>
                <a:sym typeface="Open Sans 2"/>
              </a:rPr>
              <a:t>liczba uczestników spotkania 14</a:t>
            </a:r>
          </a:p>
          <a:p>
            <a:pPr marL="928373" lvl="1" indent="-464186" algn="l">
              <a:lnSpc>
                <a:spcPts val="7009"/>
              </a:lnSpc>
              <a:buFont typeface="Arial"/>
              <a:buChar char="•"/>
            </a:pPr>
            <a:endParaRPr lang="en-US" sz="4300" dirty="0">
              <a:solidFill>
                <a:srgbClr val="000000"/>
              </a:solidFill>
              <a:latin typeface="Open Sans 2"/>
              <a:ea typeface="Open Sans 2"/>
              <a:cs typeface="Open Sans 2"/>
              <a:sym typeface="Open Sans 2"/>
            </a:endParaRPr>
          </a:p>
          <a:p>
            <a:pPr algn="l">
              <a:lnSpc>
                <a:spcPts val="3359"/>
              </a:lnSpc>
            </a:pPr>
            <a:endParaRPr lang="en-US" sz="4300" dirty="0">
              <a:solidFill>
                <a:srgbClr val="000000"/>
              </a:solidFill>
              <a:latin typeface="Open Sans 2"/>
              <a:ea typeface="Open Sans 2"/>
              <a:cs typeface="Open Sans 2"/>
              <a:sym typeface="Open Sans 2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123465" y="3475766"/>
            <a:ext cx="5191635" cy="36420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85"/>
              </a:lnSpc>
            </a:pPr>
            <a:r>
              <a:rPr lang="pl-PL" sz="6500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„Od jajeczka do motyla”</a:t>
            </a:r>
          </a:p>
          <a:p>
            <a:pPr algn="ctr">
              <a:lnSpc>
                <a:spcPts val="7085"/>
              </a:lnSpc>
            </a:pPr>
            <a:r>
              <a:rPr lang="pl-PL" sz="6500" dirty="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zajęcia edukacyjne</a:t>
            </a:r>
            <a:endParaRPr lang="en-US" sz="6500" dirty="0">
              <a:solidFill>
                <a:srgbClr val="000000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4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3"/>
          <a:stretch/>
        </p:blipFill>
        <p:spPr>
          <a:xfrm>
            <a:off x="2286000" y="190500"/>
            <a:ext cx="13716000" cy="9944100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4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33"/>
          <a:stretch/>
        </p:blipFill>
        <p:spPr>
          <a:xfrm>
            <a:off x="2286000" y="114300"/>
            <a:ext cx="13716000" cy="9944100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6621219"/>
            <a:chOff x="0" y="0"/>
            <a:chExt cx="6186311" cy="223977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186311" cy="2239770"/>
            </a:xfrm>
            <a:custGeom>
              <a:avLst/>
              <a:gdLst/>
              <a:ahLst/>
              <a:cxnLst/>
              <a:rect l="l" t="t" r="r" b="b"/>
              <a:pathLst>
                <a:path w="6186311" h="2239770">
                  <a:moveTo>
                    <a:pt x="0" y="0"/>
                  </a:moveTo>
                  <a:lnTo>
                    <a:pt x="6186311" y="0"/>
                  </a:lnTo>
                  <a:lnTo>
                    <a:pt x="6186311" y="2239770"/>
                  </a:lnTo>
                  <a:lnTo>
                    <a:pt x="0" y="2239770"/>
                  </a:lnTo>
                  <a:close/>
                </a:path>
              </a:pathLst>
            </a:custGeom>
            <a:solidFill>
              <a:srgbClr val="ECE4DB"/>
            </a:solidFill>
          </p:spPr>
        </p:sp>
      </p:grpSp>
      <p:sp>
        <p:nvSpPr>
          <p:cNvPr id="4" name="AutoShape 4"/>
          <p:cNvSpPr/>
          <p:nvPr/>
        </p:nvSpPr>
        <p:spPr>
          <a:xfrm>
            <a:off x="1028700" y="1028700"/>
            <a:ext cx="14554181" cy="0"/>
          </a:xfrm>
          <a:prstGeom prst="line">
            <a:avLst/>
          </a:prstGeom>
          <a:ln w="476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AutoShape 5"/>
          <p:cNvSpPr/>
          <p:nvPr/>
        </p:nvSpPr>
        <p:spPr>
          <a:xfrm>
            <a:off x="1052512" y="9210675"/>
            <a:ext cx="14506556" cy="0"/>
          </a:xfrm>
          <a:prstGeom prst="line">
            <a:avLst/>
          </a:prstGeom>
          <a:ln w="476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 rot="5400000">
            <a:off x="-3062287" y="5119688"/>
            <a:ext cx="8229600" cy="0"/>
          </a:xfrm>
          <a:prstGeom prst="line">
            <a:avLst/>
          </a:prstGeom>
          <a:ln w="476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AutoShape 7"/>
          <p:cNvSpPr/>
          <p:nvPr/>
        </p:nvSpPr>
        <p:spPr>
          <a:xfrm rot="5400000">
            <a:off x="11456175" y="5131594"/>
            <a:ext cx="8205788" cy="0"/>
          </a:xfrm>
          <a:prstGeom prst="line">
            <a:avLst/>
          </a:prstGeom>
          <a:ln w="476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8" name="Group 8"/>
          <p:cNvGrpSpPr/>
          <p:nvPr/>
        </p:nvGrpSpPr>
        <p:grpSpPr>
          <a:xfrm>
            <a:off x="9585591" y="4167626"/>
            <a:ext cx="7056326" cy="3850398"/>
            <a:chOff x="0" y="0"/>
            <a:chExt cx="6350025" cy="346499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26" cy="3464993"/>
            </a:xfrm>
            <a:custGeom>
              <a:avLst/>
              <a:gdLst/>
              <a:ahLst/>
              <a:cxnLst/>
              <a:rect l="l" t="t" r="r" b="b"/>
              <a:pathLst>
                <a:path w="6350026" h="3464993">
                  <a:moveTo>
                    <a:pt x="0" y="0"/>
                  </a:moveTo>
                  <a:lnTo>
                    <a:pt x="6350026" y="0"/>
                  </a:lnTo>
                  <a:lnTo>
                    <a:pt x="6350026" y="3464993"/>
                  </a:lnTo>
                  <a:lnTo>
                    <a:pt x="0" y="3464993"/>
                  </a:lnTo>
                  <a:close/>
                </a:path>
              </a:pathLst>
            </a:custGeom>
            <a:blipFill>
              <a:blip r:embed="rId2"/>
              <a:stretch>
                <a:fillRect t="-7304" b="-7304"/>
              </a:stretch>
            </a:blipFill>
          </p:spPr>
        </p:sp>
      </p:grpSp>
      <p:sp>
        <p:nvSpPr>
          <p:cNvPr id="10" name="TextBox 10"/>
          <p:cNvSpPr txBox="1"/>
          <p:nvPr/>
        </p:nvSpPr>
        <p:spPr>
          <a:xfrm>
            <a:off x="1269333" y="3719830"/>
            <a:ext cx="7231493" cy="4660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160"/>
              </a:lnSpc>
            </a:pPr>
            <a:r>
              <a:rPr lang="en-US" sz="4400">
                <a:solidFill>
                  <a:srgbClr val="000000"/>
                </a:solidFill>
                <a:latin typeface="Open Sans 2"/>
                <a:ea typeface="Open Sans 2"/>
                <a:cs typeface="Open Sans 2"/>
                <a:sym typeface="Open Sans 2"/>
              </a:rPr>
              <a:t>Dla czytelników biblioteki posiadamy </a:t>
            </a:r>
          </a:p>
          <a:p>
            <a:pPr algn="l">
              <a:lnSpc>
                <a:spcPts val="6160"/>
              </a:lnSpc>
            </a:pPr>
            <a:r>
              <a:rPr lang="en-US" sz="4400">
                <a:solidFill>
                  <a:srgbClr val="000000"/>
                </a:solidFill>
                <a:latin typeface="Open Sans 2"/>
                <a:ea typeface="Open Sans 2"/>
                <a:cs typeface="Open Sans 2"/>
                <a:sym typeface="Open Sans 2"/>
              </a:rPr>
              <a:t>darmowe kody do Legimi - </a:t>
            </a:r>
          </a:p>
          <a:p>
            <a:pPr algn="l">
              <a:lnSpc>
                <a:spcPts val="6160"/>
              </a:lnSpc>
            </a:pPr>
            <a:r>
              <a:rPr lang="en-US" sz="4400">
                <a:solidFill>
                  <a:srgbClr val="000000"/>
                </a:solidFill>
                <a:latin typeface="Open Sans 2"/>
                <a:ea typeface="Open Sans 2"/>
                <a:cs typeface="Open Sans 2"/>
                <a:sym typeface="Open Sans 2"/>
              </a:rPr>
              <a:t>internetowej wypożyczalni  ebooków </a:t>
            </a:r>
          </a:p>
          <a:p>
            <a:pPr algn="l">
              <a:lnSpc>
                <a:spcPts val="6160"/>
              </a:lnSpc>
            </a:pPr>
            <a:r>
              <a:rPr lang="en-US" sz="4400">
                <a:solidFill>
                  <a:srgbClr val="000000"/>
                </a:solidFill>
                <a:latin typeface="Open Sans 2"/>
                <a:ea typeface="Open Sans 2"/>
                <a:cs typeface="Open Sans 2"/>
                <a:sym typeface="Open Sans 2"/>
              </a:rPr>
              <a:t>i audiobooków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173787" y="1512936"/>
            <a:ext cx="14112653" cy="19051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439"/>
              </a:lnSpc>
            </a:pPr>
            <a:r>
              <a:rPr lang="en-US" sz="6825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Gdy w bibliotece nie ma</a:t>
            </a:r>
          </a:p>
          <a:p>
            <a:pPr algn="l">
              <a:lnSpc>
                <a:spcPts val="7439"/>
              </a:lnSpc>
            </a:pPr>
            <a:r>
              <a:rPr lang="en-US" sz="6825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                                szukanej książki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5745261" cy="10287000"/>
            <a:chOff x="0" y="0"/>
            <a:chExt cx="1943459" cy="3479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43459" cy="3479800"/>
            </a:xfrm>
            <a:custGeom>
              <a:avLst/>
              <a:gdLst/>
              <a:ahLst/>
              <a:cxnLst/>
              <a:rect l="l" t="t" r="r" b="b"/>
              <a:pathLst>
                <a:path w="1943459" h="3479800">
                  <a:moveTo>
                    <a:pt x="0" y="0"/>
                  </a:moveTo>
                  <a:lnTo>
                    <a:pt x="1943459" y="0"/>
                  </a:lnTo>
                  <a:lnTo>
                    <a:pt x="1943459" y="3479800"/>
                  </a:lnTo>
                  <a:lnTo>
                    <a:pt x="0" y="3479800"/>
                  </a:lnTo>
                  <a:close/>
                </a:path>
              </a:pathLst>
            </a:custGeom>
            <a:solidFill>
              <a:srgbClr val="ECE4DB"/>
            </a:solidFill>
          </p:spPr>
        </p:sp>
      </p:grpSp>
      <p:sp>
        <p:nvSpPr>
          <p:cNvPr id="4" name="AutoShape 4"/>
          <p:cNvSpPr/>
          <p:nvPr/>
        </p:nvSpPr>
        <p:spPr>
          <a:xfrm>
            <a:off x="1028700" y="1028700"/>
            <a:ext cx="16230600" cy="0"/>
          </a:xfrm>
          <a:prstGeom prst="line">
            <a:avLst/>
          </a:prstGeom>
          <a:ln w="476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AutoShape 5"/>
          <p:cNvSpPr/>
          <p:nvPr/>
        </p:nvSpPr>
        <p:spPr>
          <a:xfrm>
            <a:off x="1028700" y="9210675"/>
            <a:ext cx="16230600" cy="0"/>
          </a:xfrm>
          <a:prstGeom prst="line">
            <a:avLst/>
          </a:prstGeom>
          <a:ln w="476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 rot="5400000">
            <a:off x="-3062288" y="5119688"/>
            <a:ext cx="8229600" cy="0"/>
          </a:xfrm>
          <a:prstGeom prst="line">
            <a:avLst/>
          </a:prstGeom>
          <a:ln w="476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AutoShape 7"/>
          <p:cNvSpPr/>
          <p:nvPr/>
        </p:nvSpPr>
        <p:spPr>
          <a:xfrm rot="5400000">
            <a:off x="13120687" y="5119688"/>
            <a:ext cx="8229600" cy="0"/>
          </a:xfrm>
          <a:prstGeom prst="line">
            <a:avLst/>
          </a:prstGeom>
          <a:ln w="476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Freeform 8"/>
          <p:cNvSpPr/>
          <p:nvPr/>
        </p:nvSpPr>
        <p:spPr>
          <a:xfrm>
            <a:off x="504806" y="1537848"/>
            <a:ext cx="3203810" cy="3470822"/>
          </a:xfrm>
          <a:custGeom>
            <a:avLst/>
            <a:gdLst/>
            <a:ahLst/>
            <a:cxnLst/>
            <a:rect l="l" t="t" r="r" b="b"/>
            <a:pathLst>
              <a:path w="3203810" h="3470822">
                <a:moveTo>
                  <a:pt x="0" y="0"/>
                </a:moveTo>
                <a:lnTo>
                  <a:pt x="3203810" y="0"/>
                </a:lnTo>
                <a:lnTo>
                  <a:pt x="3203810" y="3470822"/>
                </a:lnTo>
                <a:lnTo>
                  <a:pt x="0" y="34708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4511" r="-68511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504806" y="5278330"/>
            <a:ext cx="3203810" cy="3470822"/>
          </a:xfrm>
          <a:custGeom>
            <a:avLst/>
            <a:gdLst/>
            <a:ahLst/>
            <a:cxnLst/>
            <a:rect l="l" t="t" r="r" b="b"/>
            <a:pathLst>
              <a:path w="3203810" h="3470822">
                <a:moveTo>
                  <a:pt x="0" y="0"/>
                </a:moveTo>
                <a:lnTo>
                  <a:pt x="3203810" y="0"/>
                </a:lnTo>
                <a:lnTo>
                  <a:pt x="3203810" y="3470822"/>
                </a:lnTo>
                <a:lnTo>
                  <a:pt x="0" y="347082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2071" r="-32071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4143356" y="1537848"/>
            <a:ext cx="3203810" cy="3470822"/>
          </a:xfrm>
          <a:custGeom>
            <a:avLst/>
            <a:gdLst/>
            <a:ahLst/>
            <a:cxnLst/>
            <a:rect l="l" t="t" r="r" b="b"/>
            <a:pathLst>
              <a:path w="3203810" h="3470822">
                <a:moveTo>
                  <a:pt x="0" y="0"/>
                </a:moveTo>
                <a:lnTo>
                  <a:pt x="3203810" y="0"/>
                </a:lnTo>
                <a:lnTo>
                  <a:pt x="3203810" y="3470822"/>
                </a:lnTo>
                <a:lnTo>
                  <a:pt x="0" y="34708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1149" r="-31149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4143356" y="5278330"/>
            <a:ext cx="3203810" cy="3470822"/>
          </a:xfrm>
          <a:custGeom>
            <a:avLst/>
            <a:gdLst/>
            <a:ahLst/>
            <a:cxnLst/>
            <a:rect l="l" t="t" r="r" b="b"/>
            <a:pathLst>
              <a:path w="3203810" h="3470822">
                <a:moveTo>
                  <a:pt x="0" y="0"/>
                </a:moveTo>
                <a:lnTo>
                  <a:pt x="3203810" y="0"/>
                </a:lnTo>
                <a:lnTo>
                  <a:pt x="3203810" y="3470822"/>
                </a:lnTo>
                <a:lnTo>
                  <a:pt x="0" y="347082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1225" r="-31225"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8215270" y="6634214"/>
            <a:ext cx="8546565" cy="14268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1655"/>
              </a:lnSpc>
            </a:pPr>
            <a:r>
              <a:rPr lang="en-US" sz="8325">
                <a:solidFill>
                  <a:srgbClr val="000000"/>
                </a:solidFill>
                <a:latin typeface="Afrah"/>
                <a:ea typeface="Afrah"/>
                <a:cs typeface="Afrah"/>
                <a:sym typeface="Afrah"/>
              </a:rPr>
              <a:t>Dziękuję za uwagę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0139501" cy="10287000"/>
            <a:chOff x="0" y="0"/>
            <a:chExt cx="3429905" cy="3479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429905" cy="3479800"/>
            </a:xfrm>
            <a:custGeom>
              <a:avLst/>
              <a:gdLst/>
              <a:ahLst/>
              <a:cxnLst/>
              <a:rect l="l" t="t" r="r" b="b"/>
              <a:pathLst>
                <a:path w="3429905" h="3479800">
                  <a:moveTo>
                    <a:pt x="0" y="0"/>
                  </a:moveTo>
                  <a:lnTo>
                    <a:pt x="3429905" y="0"/>
                  </a:lnTo>
                  <a:lnTo>
                    <a:pt x="3429905" y="3479800"/>
                  </a:lnTo>
                  <a:lnTo>
                    <a:pt x="0" y="3479800"/>
                  </a:lnTo>
                  <a:close/>
                </a:path>
              </a:pathLst>
            </a:custGeom>
            <a:solidFill>
              <a:srgbClr val="ECE4DB"/>
            </a:solidFill>
          </p:spPr>
        </p:sp>
      </p:grpSp>
      <p:sp>
        <p:nvSpPr>
          <p:cNvPr id="4" name="AutoShape 4"/>
          <p:cNvSpPr/>
          <p:nvPr/>
        </p:nvSpPr>
        <p:spPr>
          <a:xfrm>
            <a:off x="2705119" y="1028700"/>
            <a:ext cx="14554181" cy="0"/>
          </a:xfrm>
          <a:prstGeom prst="line">
            <a:avLst/>
          </a:prstGeom>
          <a:ln w="476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AutoShape 5"/>
          <p:cNvSpPr/>
          <p:nvPr/>
        </p:nvSpPr>
        <p:spPr>
          <a:xfrm>
            <a:off x="2705119" y="9210675"/>
            <a:ext cx="14554181" cy="0"/>
          </a:xfrm>
          <a:prstGeom prst="line">
            <a:avLst/>
          </a:prstGeom>
          <a:ln w="476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 rot="5400000">
            <a:off x="-1385869" y="5119688"/>
            <a:ext cx="8229600" cy="0"/>
          </a:xfrm>
          <a:prstGeom prst="line">
            <a:avLst/>
          </a:prstGeom>
          <a:ln w="476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AutoShape 7"/>
          <p:cNvSpPr/>
          <p:nvPr/>
        </p:nvSpPr>
        <p:spPr>
          <a:xfrm rot="5400000">
            <a:off x="13145877" y="5118310"/>
            <a:ext cx="8179221" cy="0"/>
          </a:xfrm>
          <a:prstGeom prst="line">
            <a:avLst/>
          </a:prstGeom>
          <a:ln w="476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TextBox 8"/>
          <p:cNvSpPr txBox="1"/>
          <p:nvPr/>
        </p:nvSpPr>
        <p:spPr>
          <a:xfrm>
            <a:off x="5887775" y="1249262"/>
            <a:ext cx="8885634" cy="14839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180"/>
              </a:lnSpc>
            </a:pPr>
            <a:r>
              <a:rPr lang="en-US" sz="8700" b="1">
                <a:solidFill>
                  <a:srgbClr val="000000"/>
                </a:solidFill>
                <a:latin typeface="Afrah Bold"/>
                <a:ea typeface="Afrah Bold"/>
                <a:cs typeface="Afrah Bold"/>
                <a:sym typeface="Afrah Bold"/>
              </a:rPr>
              <a:t>Budżet biblioteki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1961836" y="3790528"/>
            <a:ext cx="4756471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pl-PL" sz="5199" b="1" dirty="0">
                <a:solidFill>
                  <a:srgbClr val="000000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233</a:t>
            </a:r>
            <a:r>
              <a:rPr lang="en-US" sz="5199" b="1" dirty="0">
                <a:solidFill>
                  <a:srgbClr val="000000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.000 </a:t>
            </a:r>
            <a:r>
              <a:rPr lang="en-US" sz="5199" b="1" dirty="0" err="1">
                <a:solidFill>
                  <a:srgbClr val="000000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zł</a:t>
            </a:r>
            <a:endParaRPr lang="en-US" sz="5199" b="1" dirty="0">
              <a:solidFill>
                <a:srgbClr val="000000"/>
              </a:solidFill>
              <a:latin typeface="Open Sans 2 Bold"/>
              <a:ea typeface="Open Sans 2 Bold"/>
              <a:cs typeface="Open Sans 2 Bold"/>
              <a:sym typeface="Open Sans 2 Bol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3076201" y="5877773"/>
            <a:ext cx="7254391" cy="21835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771"/>
              </a:lnSpc>
            </a:pPr>
            <a:r>
              <a:rPr lang="en-US" sz="5199">
                <a:solidFill>
                  <a:srgbClr val="000000"/>
                </a:solidFill>
                <a:latin typeface="Open Sans 2"/>
                <a:ea typeface="Open Sans 2"/>
                <a:cs typeface="Open Sans 2"/>
                <a:sym typeface="Open Sans 2"/>
              </a:rPr>
              <a:t>Dotacja celowa MKiDN </a:t>
            </a:r>
          </a:p>
          <a:p>
            <a:pPr algn="l">
              <a:lnSpc>
                <a:spcPts val="5771"/>
              </a:lnSpc>
            </a:pPr>
            <a:r>
              <a:rPr lang="en-US" sz="5199">
                <a:solidFill>
                  <a:srgbClr val="000000"/>
                </a:solidFill>
                <a:latin typeface="Open Sans 2"/>
                <a:ea typeface="Open Sans 2"/>
                <a:cs typeface="Open Sans 2"/>
                <a:sym typeface="Open Sans 2"/>
              </a:rPr>
              <a:t>na zakup nowości czytelniczych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405197" y="3790528"/>
            <a:ext cx="7925395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Open Sans 2"/>
                <a:ea typeface="Open Sans 2"/>
                <a:cs typeface="Open Sans 2"/>
                <a:sym typeface="Open Sans 2"/>
              </a:rPr>
              <a:t>Dotacja organizatora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3449918" y="5734898"/>
            <a:ext cx="2407741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pl-PL" sz="5199" b="1" dirty="0">
                <a:solidFill>
                  <a:srgbClr val="000000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4</a:t>
            </a:r>
            <a:r>
              <a:rPr lang="en-US" sz="5199" b="1" dirty="0">
                <a:solidFill>
                  <a:srgbClr val="000000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.</a:t>
            </a:r>
            <a:r>
              <a:rPr lang="pl-PL" sz="5199" b="1" dirty="0">
                <a:solidFill>
                  <a:srgbClr val="000000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2</a:t>
            </a:r>
            <a:r>
              <a:rPr lang="en-US" sz="5199" b="1" dirty="0">
                <a:solidFill>
                  <a:srgbClr val="000000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00 </a:t>
            </a:r>
            <a:r>
              <a:rPr lang="en-US" sz="5199" b="1" dirty="0" err="1">
                <a:solidFill>
                  <a:srgbClr val="000000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zł</a:t>
            </a:r>
            <a:endParaRPr lang="en-US" sz="5199" b="1" dirty="0">
              <a:solidFill>
                <a:srgbClr val="000000"/>
              </a:solidFill>
              <a:latin typeface="Open Sans 2 Bold"/>
              <a:ea typeface="Open Sans 2 Bold"/>
              <a:cs typeface="Open Sans 2 Bold"/>
              <a:sym typeface="Open Sans 2 Bold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4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8089733"/>
              </p:ext>
            </p:extLst>
          </p:nvPr>
        </p:nvGraphicFramePr>
        <p:xfrm>
          <a:off x="1680505" y="1980185"/>
          <a:ext cx="14926990" cy="6827162"/>
        </p:xfrm>
        <a:graphic>
          <a:graphicData uri="http://schemas.openxmlformats.org/drawingml/2006/table">
            <a:tbl>
              <a:tblPr/>
              <a:tblGrid>
                <a:gridCol w="36599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758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195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7716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360140"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 dirty="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DA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779"/>
                        </a:lnSpc>
                        <a:defRPr/>
                      </a:pPr>
                      <a:r>
                        <a:rPr lang="en-US" sz="2699" b="1">
                          <a:solidFill>
                            <a:srgbClr val="000000"/>
                          </a:solidFill>
                          <a:latin typeface="Quicksand Bold"/>
                          <a:ea typeface="Quicksand Bold"/>
                          <a:cs typeface="Quicksand Bold"/>
                          <a:sym typeface="Quicksand Bold"/>
                        </a:rPr>
                        <a:t>Liczba czytelników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rotWithShape="1">
                      <a:gsLst>
                        <a:gs pos="0">
                          <a:srgbClr val="A6A6A6">
                            <a:alpha val="100000"/>
                          </a:srgbClr>
                        </a:gs>
                        <a:gs pos="100000">
                          <a:srgbClr val="FFFFFF">
                            <a:alpha val="100000"/>
                          </a:srgbClr>
                        </a:gs>
                      </a:gsLst>
                      <a:lin ang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359"/>
                        </a:lnSpc>
                        <a:defRPr/>
                      </a:pPr>
                      <a:r>
                        <a:rPr lang="en-US" sz="2399" b="1" dirty="0" err="1">
                          <a:solidFill>
                            <a:srgbClr val="000000"/>
                          </a:solidFill>
                          <a:latin typeface="Quicksand Bold"/>
                          <a:ea typeface="Quicksand Bold"/>
                          <a:cs typeface="Quicksand Bold"/>
                          <a:sym typeface="Quicksand Bold"/>
                        </a:rPr>
                        <a:t>Liczba</a:t>
                      </a:r>
                      <a:r>
                        <a:rPr lang="en-US" sz="2399" b="1" dirty="0">
                          <a:solidFill>
                            <a:srgbClr val="000000"/>
                          </a:solidFill>
                          <a:latin typeface="Quicksand Bold"/>
                          <a:ea typeface="Quicksand Bold"/>
                          <a:cs typeface="Quicksand Bold"/>
                          <a:sym typeface="Quicksand Bold"/>
                        </a:rPr>
                        <a:t> </a:t>
                      </a:r>
                      <a:r>
                        <a:rPr lang="en-US" sz="2399" b="1" dirty="0" err="1">
                          <a:solidFill>
                            <a:srgbClr val="000000"/>
                          </a:solidFill>
                          <a:latin typeface="Quicksand Bold"/>
                          <a:ea typeface="Quicksand Bold"/>
                          <a:cs typeface="Quicksand Bold"/>
                          <a:sym typeface="Quicksand Bold"/>
                        </a:rPr>
                        <a:t>wypożyczonych</a:t>
                      </a:r>
                      <a:r>
                        <a:rPr lang="en-US" sz="2399" b="1" dirty="0">
                          <a:solidFill>
                            <a:srgbClr val="000000"/>
                          </a:solidFill>
                          <a:latin typeface="Quicksand Bold"/>
                          <a:ea typeface="Quicksand Bold"/>
                          <a:cs typeface="Quicksand Bold"/>
                          <a:sym typeface="Quicksand Bold"/>
                        </a:rPr>
                        <a:t> </a:t>
                      </a:r>
                      <a:r>
                        <a:rPr lang="en-US" sz="2399" b="1" dirty="0" err="1">
                          <a:solidFill>
                            <a:srgbClr val="000000"/>
                          </a:solidFill>
                          <a:latin typeface="Quicksand Bold"/>
                          <a:ea typeface="Quicksand Bold"/>
                          <a:cs typeface="Quicksand Bold"/>
                          <a:sym typeface="Quicksand Bold"/>
                        </a:rPr>
                        <a:t>książek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rotWithShape="1">
                      <a:gsLst>
                        <a:gs pos="0">
                          <a:srgbClr val="A6A6A6">
                            <a:alpha val="100000"/>
                          </a:srgbClr>
                        </a:gs>
                        <a:gs pos="100000">
                          <a:srgbClr val="FFFFFF">
                            <a:alpha val="100000"/>
                          </a:srgbClr>
                        </a:gs>
                      </a:gsLst>
                      <a:lin ang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079"/>
                        </a:lnSpc>
                        <a:defRPr/>
                      </a:pPr>
                      <a:r>
                        <a:rPr lang="en-US" sz="2199" b="1" dirty="0" err="1">
                          <a:solidFill>
                            <a:srgbClr val="000000"/>
                          </a:solidFill>
                          <a:latin typeface="Quicksand Bold"/>
                          <a:ea typeface="Quicksand Bold"/>
                          <a:cs typeface="Quicksand Bold"/>
                          <a:sym typeface="Quicksand Bold"/>
                        </a:rPr>
                        <a:t>Odwiedziny</a:t>
                      </a:r>
                      <a:r>
                        <a:rPr lang="pl-PL" sz="2199" b="1" dirty="0">
                          <a:solidFill>
                            <a:srgbClr val="000000"/>
                          </a:solidFill>
                          <a:latin typeface="Quicksand Bold"/>
                          <a:ea typeface="Quicksand Bold"/>
                          <a:cs typeface="Quicksand Bold"/>
                          <a:sym typeface="Quicksand Bold"/>
                        </a:rPr>
                        <a:t> ogółem</a:t>
                      </a:r>
                      <a:r>
                        <a:rPr lang="en-US" sz="2199" b="1" dirty="0">
                          <a:solidFill>
                            <a:srgbClr val="000000"/>
                          </a:solidFill>
                          <a:latin typeface="Quicksand Bold"/>
                          <a:ea typeface="Quicksand Bold"/>
                          <a:cs typeface="Quicksand Bold"/>
                          <a:sym typeface="Quicksand Bold"/>
                        </a:rPr>
                        <a:t> </a:t>
                      </a:r>
                      <a:br>
                        <a:rPr lang="pl-PL" sz="2199" b="1" dirty="0">
                          <a:solidFill>
                            <a:srgbClr val="000000"/>
                          </a:solidFill>
                          <a:latin typeface="Quicksand Bold"/>
                          <a:ea typeface="Quicksand Bold"/>
                          <a:cs typeface="Quicksand Bold"/>
                          <a:sym typeface="Quicksand Bold"/>
                        </a:rPr>
                      </a:br>
                      <a:r>
                        <a:rPr lang="en-US" sz="2199" b="1" dirty="0">
                          <a:solidFill>
                            <a:srgbClr val="000000"/>
                          </a:solidFill>
                          <a:latin typeface="Quicksand Bold"/>
                          <a:ea typeface="Quicksand Bold"/>
                          <a:cs typeface="Quicksand Bold"/>
                          <a:sym typeface="Quicksand Bold"/>
                        </a:rPr>
                        <a:t>w </a:t>
                      </a:r>
                      <a:r>
                        <a:rPr lang="en-US" sz="2199" b="1" dirty="0" err="1">
                          <a:solidFill>
                            <a:srgbClr val="000000"/>
                          </a:solidFill>
                          <a:latin typeface="Quicksand Bold"/>
                          <a:ea typeface="Quicksand Bold"/>
                          <a:cs typeface="Quicksand Bold"/>
                          <a:sym typeface="Quicksand Bold"/>
                        </a:rPr>
                        <a:t>bibliotece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rotWithShape="1">
                      <a:gsLst>
                        <a:gs pos="0">
                          <a:srgbClr val="A6A6A6">
                            <a:alpha val="100000"/>
                          </a:srgbClr>
                        </a:gs>
                        <a:gs pos="100000">
                          <a:srgbClr val="FFFFFF">
                            <a:alpha val="100000"/>
                          </a:srgbClr>
                        </a:gs>
                      </a:gsLst>
                      <a:lin ang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78150">
                <a:tc>
                  <a:txBody>
                    <a:bodyPr/>
                    <a:lstStyle/>
                    <a:p>
                      <a:pPr algn="ctr">
                        <a:lnSpc>
                          <a:spcPts val="3919"/>
                        </a:lnSpc>
                        <a:defRPr/>
                      </a:pPr>
                      <a:r>
                        <a:rPr lang="en-US" sz="2799">
                          <a:solidFill>
                            <a:srgbClr val="000000"/>
                          </a:solidFill>
                          <a:latin typeface="Open Sans 2"/>
                          <a:ea typeface="Open Sans 2"/>
                          <a:cs typeface="Open Sans 2"/>
                          <a:sym typeface="Open Sans 2"/>
                        </a:rPr>
                        <a:t>GBP w Cekcynie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900"/>
                        </a:lnSpc>
                        <a:defRPr/>
                      </a:pPr>
                      <a:r>
                        <a:rPr lang="pl-PL" sz="3500" b="1" dirty="0">
                          <a:solidFill>
                            <a:srgbClr val="000000"/>
                          </a:solidFill>
                          <a:latin typeface="Quicksand Bold"/>
                          <a:sym typeface="Quicksand Bold"/>
                        </a:rPr>
                        <a:t>490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899"/>
                        </a:lnSpc>
                        <a:defRPr/>
                      </a:pPr>
                      <a:r>
                        <a:rPr lang="en-US" sz="3499" b="1" dirty="0">
                          <a:solidFill>
                            <a:srgbClr val="000000"/>
                          </a:solidFill>
                          <a:latin typeface="Quicksand Bold"/>
                          <a:ea typeface="Quicksand Bold"/>
                          <a:cs typeface="Quicksand Bold"/>
                          <a:sym typeface="Quicksand Bold"/>
                        </a:rPr>
                        <a:t>6.</a:t>
                      </a:r>
                      <a:r>
                        <a:rPr lang="pl-PL" sz="3499" b="1" dirty="0">
                          <a:solidFill>
                            <a:srgbClr val="000000"/>
                          </a:solidFill>
                          <a:latin typeface="Quicksand Bold"/>
                          <a:ea typeface="Quicksand Bold"/>
                          <a:cs typeface="Quicksand Bold"/>
                          <a:sym typeface="Quicksand Bold"/>
                        </a:rPr>
                        <a:t>515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900"/>
                        </a:lnSpc>
                        <a:defRPr/>
                      </a:pPr>
                      <a:r>
                        <a:rPr lang="en-US" sz="3500" b="1" dirty="0">
                          <a:solidFill>
                            <a:srgbClr val="000000"/>
                          </a:solidFill>
                          <a:latin typeface="Quicksand Bold"/>
                          <a:ea typeface="Quicksand Bold"/>
                          <a:cs typeface="Quicksand Bold"/>
                          <a:sym typeface="Quicksand Bold"/>
                        </a:rPr>
                        <a:t>5.</a:t>
                      </a:r>
                      <a:r>
                        <a:rPr lang="pl-PL" sz="3500" b="1" dirty="0">
                          <a:solidFill>
                            <a:srgbClr val="000000"/>
                          </a:solidFill>
                          <a:latin typeface="Quicksand Bold"/>
                          <a:ea typeface="Quicksand Bold"/>
                          <a:cs typeface="Quicksand Bold"/>
                          <a:sym typeface="Quicksand Bold"/>
                        </a:rPr>
                        <a:t>495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38401">
                <a:tc>
                  <a:txBody>
                    <a:bodyPr/>
                    <a:lstStyle/>
                    <a:p>
                      <a:pPr algn="ctr">
                        <a:lnSpc>
                          <a:spcPts val="3919"/>
                        </a:lnSpc>
                        <a:defRPr/>
                      </a:pPr>
                      <a:r>
                        <a:rPr lang="en-US" sz="2799">
                          <a:solidFill>
                            <a:srgbClr val="000000"/>
                          </a:solidFill>
                          <a:latin typeface="Open Sans 2"/>
                          <a:ea typeface="Open Sans 2"/>
                          <a:cs typeface="Open Sans 2"/>
                          <a:sym typeface="Open Sans 2"/>
                        </a:rPr>
                        <a:t>Filia w Iwcu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900"/>
                        </a:lnSpc>
                        <a:defRPr/>
                      </a:pPr>
                      <a:r>
                        <a:rPr lang="pl-PL" sz="3500" b="1" dirty="0">
                          <a:solidFill>
                            <a:srgbClr val="000000"/>
                          </a:solidFill>
                          <a:latin typeface="Quicksand Bold"/>
                          <a:sym typeface="Quicksand Bold"/>
                        </a:rPr>
                        <a:t>36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900"/>
                        </a:lnSpc>
                        <a:defRPr/>
                      </a:pPr>
                      <a:r>
                        <a:rPr lang="en-US" sz="3500" b="1" dirty="0">
                          <a:solidFill>
                            <a:srgbClr val="000000"/>
                          </a:solidFill>
                          <a:latin typeface="Quicksand Bold"/>
                          <a:ea typeface="Quicksand Bold"/>
                          <a:cs typeface="Quicksand Bold"/>
                          <a:sym typeface="Quicksand Bold"/>
                        </a:rPr>
                        <a:t>1</a:t>
                      </a:r>
                      <a:r>
                        <a:rPr lang="pl-PL" sz="3500" b="1" dirty="0">
                          <a:solidFill>
                            <a:srgbClr val="000000"/>
                          </a:solidFill>
                          <a:latin typeface="Quicksand Bold"/>
                          <a:ea typeface="Quicksand Bold"/>
                          <a:cs typeface="Quicksand Bold"/>
                          <a:sym typeface="Quicksand Bold"/>
                        </a:rPr>
                        <a:t>76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900"/>
                        </a:lnSpc>
                        <a:defRPr/>
                      </a:pPr>
                      <a:r>
                        <a:rPr lang="pl-PL" sz="3500" b="1" dirty="0">
                          <a:solidFill>
                            <a:srgbClr val="000000"/>
                          </a:solidFill>
                          <a:latin typeface="Quicksand Bold"/>
                          <a:sym typeface="Quicksand Bold"/>
                        </a:rPr>
                        <a:t>266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52017">
                <a:tc>
                  <a:txBody>
                    <a:bodyPr/>
                    <a:lstStyle/>
                    <a:p>
                      <a:pPr algn="ctr">
                        <a:lnSpc>
                          <a:spcPts val="3639"/>
                        </a:lnSpc>
                        <a:defRPr/>
                      </a:pPr>
                      <a:r>
                        <a:rPr lang="en-US" sz="2599">
                          <a:solidFill>
                            <a:srgbClr val="000000"/>
                          </a:solidFill>
                          <a:latin typeface="Open Sans 2"/>
                          <a:ea typeface="Open Sans 2"/>
                          <a:cs typeface="Open Sans 2"/>
                          <a:sym typeface="Open Sans 2"/>
                        </a:rPr>
                        <a:t>Filia w Małym Gacnie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900"/>
                        </a:lnSpc>
                        <a:defRPr/>
                      </a:pPr>
                      <a:r>
                        <a:rPr lang="pl-PL" sz="3500" b="1" dirty="0">
                          <a:solidFill>
                            <a:srgbClr val="000000"/>
                          </a:solidFill>
                          <a:latin typeface="Quicksand Bold"/>
                          <a:sym typeface="Quicksand Bold"/>
                        </a:rPr>
                        <a:t>7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900"/>
                        </a:lnSpc>
                        <a:defRPr/>
                      </a:pPr>
                      <a:r>
                        <a:rPr lang="pl-PL" sz="3500" b="1" dirty="0">
                          <a:solidFill>
                            <a:srgbClr val="000000"/>
                          </a:solidFill>
                          <a:latin typeface="Quicksand Bold"/>
                          <a:sym typeface="Quicksand Bold"/>
                        </a:rPr>
                        <a:t>137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900"/>
                        </a:lnSpc>
                        <a:defRPr/>
                      </a:pPr>
                      <a:r>
                        <a:rPr lang="pl-PL" sz="3500" b="1" dirty="0">
                          <a:solidFill>
                            <a:srgbClr val="000000"/>
                          </a:solidFill>
                          <a:latin typeface="Quicksand Bold"/>
                          <a:sym typeface="Quicksand Bold"/>
                        </a:rPr>
                        <a:t>76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98454"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2499" b="1">
                          <a:solidFill>
                            <a:srgbClr val="000000"/>
                          </a:solidFill>
                          <a:latin typeface="Open Sans 2 Bold"/>
                          <a:ea typeface="Open Sans 2 Bold"/>
                          <a:cs typeface="Open Sans 2 Bold"/>
                          <a:sym typeface="Open Sans 2 Bold"/>
                        </a:rPr>
                        <a:t>RAZEM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6299"/>
                        </a:lnSpc>
                        <a:defRPr/>
                      </a:pPr>
                      <a:r>
                        <a:rPr lang="en-US" sz="4500" b="1" dirty="0">
                          <a:solidFill>
                            <a:srgbClr val="0097B2"/>
                          </a:solidFill>
                          <a:latin typeface="Quicksand Bold"/>
                          <a:ea typeface="Quicksand Bold"/>
                          <a:cs typeface="Quicksand Bold"/>
                          <a:sym typeface="Quicksand Bold"/>
                        </a:rPr>
                        <a:t>5</a:t>
                      </a:r>
                      <a:r>
                        <a:rPr lang="pl-PL" sz="4500" b="1" dirty="0">
                          <a:solidFill>
                            <a:srgbClr val="0097B2"/>
                          </a:solidFill>
                          <a:latin typeface="Quicksand Bold"/>
                          <a:ea typeface="Quicksand Bold"/>
                          <a:cs typeface="Quicksand Bold"/>
                          <a:sym typeface="Quicksand Bold"/>
                        </a:rPr>
                        <a:t>33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6299"/>
                        </a:lnSpc>
                        <a:defRPr/>
                      </a:pPr>
                      <a:r>
                        <a:rPr lang="pl-PL" sz="4500" b="1" dirty="0">
                          <a:solidFill>
                            <a:srgbClr val="0097B2"/>
                          </a:solidFill>
                          <a:latin typeface="Quicksand Bold"/>
                          <a:sym typeface="Quicksand Bold"/>
                        </a:rPr>
                        <a:t>6.828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6299"/>
                        </a:lnSpc>
                        <a:defRPr/>
                      </a:pPr>
                      <a:r>
                        <a:rPr lang="pl-PL" sz="4500" b="1" dirty="0">
                          <a:solidFill>
                            <a:srgbClr val="0097B2"/>
                          </a:solidFill>
                          <a:latin typeface="Quicksand Bold"/>
                          <a:sym typeface="Quicksand Bold"/>
                        </a:rPr>
                        <a:t>5.837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" name="TextBox 3"/>
          <p:cNvSpPr txBox="1"/>
          <p:nvPr/>
        </p:nvSpPr>
        <p:spPr>
          <a:xfrm>
            <a:off x="2155627" y="379314"/>
            <a:ext cx="13976747" cy="11607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20"/>
              </a:lnSpc>
            </a:pPr>
            <a:r>
              <a:rPr lang="en-US" sz="6800">
                <a:solidFill>
                  <a:srgbClr val="000000"/>
                </a:solidFill>
                <a:latin typeface="Afrah"/>
                <a:ea typeface="Afrah"/>
                <a:cs typeface="Afrah"/>
                <a:sym typeface="Afrah"/>
              </a:rPr>
              <a:t>Czytelnicy, wypożyczenia i odwiedziny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6269902"/>
            <a:chOff x="0" y="0"/>
            <a:chExt cx="6186311" cy="212093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186311" cy="2120930"/>
            </a:xfrm>
            <a:custGeom>
              <a:avLst/>
              <a:gdLst/>
              <a:ahLst/>
              <a:cxnLst/>
              <a:rect l="l" t="t" r="r" b="b"/>
              <a:pathLst>
                <a:path w="6186311" h="2120930">
                  <a:moveTo>
                    <a:pt x="0" y="0"/>
                  </a:moveTo>
                  <a:lnTo>
                    <a:pt x="6186311" y="0"/>
                  </a:lnTo>
                  <a:lnTo>
                    <a:pt x="6186311" y="2120930"/>
                  </a:lnTo>
                  <a:lnTo>
                    <a:pt x="0" y="2120930"/>
                  </a:lnTo>
                  <a:close/>
                </a:path>
              </a:pathLst>
            </a:custGeom>
            <a:solidFill>
              <a:srgbClr val="ECE4DB"/>
            </a:solidFill>
          </p:spPr>
        </p:sp>
      </p:grpSp>
      <p:sp>
        <p:nvSpPr>
          <p:cNvPr id="4" name="AutoShape 4"/>
          <p:cNvSpPr/>
          <p:nvPr/>
        </p:nvSpPr>
        <p:spPr>
          <a:xfrm>
            <a:off x="1028700" y="1028700"/>
            <a:ext cx="16230600" cy="0"/>
          </a:xfrm>
          <a:prstGeom prst="line">
            <a:avLst/>
          </a:prstGeom>
          <a:ln w="476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AutoShape 5"/>
          <p:cNvSpPr/>
          <p:nvPr/>
        </p:nvSpPr>
        <p:spPr>
          <a:xfrm>
            <a:off x="1028700" y="5354130"/>
            <a:ext cx="16230600" cy="0"/>
          </a:xfrm>
          <a:prstGeom prst="line">
            <a:avLst/>
          </a:prstGeom>
          <a:ln w="476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 rot="5400000">
            <a:off x="-1134015" y="3191415"/>
            <a:ext cx="4373055" cy="0"/>
          </a:xfrm>
          <a:prstGeom prst="line">
            <a:avLst/>
          </a:prstGeom>
          <a:ln w="476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7" name="Group 7"/>
          <p:cNvGrpSpPr/>
          <p:nvPr/>
        </p:nvGrpSpPr>
        <p:grpSpPr>
          <a:xfrm>
            <a:off x="1546170" y="3735722"/>
            <a:ext cx="3646389" cy="3646375"/>
            <a:chOff x="0" y="0"/>
            <a:chExt cx="6350025" cy="63500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26" cy="6350000"/>
            </a:xfrm>
            <a:custGeom>
              <a:avLst/>
              <a:gdLst/>
              <a:ahLst/>
              <a:cxnLst/>
              <a:rect l="l" t="t" r="r" b="b"/>
              <a:pathLst>
                <a:path w="6350026" h="6350000">
                  <a:moveTo>
                    <a:pt x="0" y="0"/>
                  </a:moveTo>
                  <a:lnTo>
                    <a:pt x="6350026" y="0"/>
                  </a:lnTo>
                  <a:lnTo>
                    <a:pt x="6350026" y="6350000"/>
                  </a:lnTo>
                  <a:lnTo>
                    <a:pt x="0" y="6350000"/>
                  </a:lnTo>
                  <a:close/>
                </a:path>
              </a:pathLst>
            </a:custGeom>
            <a:solidFill>
              <a:srgbClr val="5CE1E6"/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id="9" name="AutoShape 9"/>
          <p:cNvSpPr/>
          <p:nvPr/>
        </p:nvSpPr>
        <p:spPr>
          <a:xfrm rot="5400000">
            <a:off x="15060866" y="3203321"/>
            <a:ext cx="4349243" cy="0"/>
          </a:xfrm>
          <a:prstGeom prst="line">
            <a:avLst/>
          </a:prstGeom>
          <a:ln w="476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0" name="Group 10"/>
          <p:cNvGrpSpPr/>
          <p:nvPr/>
        </p:nvGrpSpPr>
        <p:grpSpPr>
          <a:xfrm>
            <a:off x="7296993" y="3545025"/>
            <a:ext cx="3646389" cy="3646375"/>
            <a:chOff x="0" y="0"/>
            <a:chExt cx="6350025" cy="63500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26" cy="6350000"/>
            </a:xfrm>
            <a:custGeom>
              <a:avLst/>
              <a:gdLst/>
              <a:ahLst/>
              <a:cxnLst/>
              <a:rect l="l" t="t" r="r" b="b"/>
              <a:pathLst>
                <a:path w="6350026" h="6350000">
                  <a:moveTo>
                    <a:pt x="0" y="0"/>
                  </a:moveTo>
                  <a:lnTo>
                    <a:pt x="6350026" y="0"/>
                  </a:lnTo>
                  <a:lnTo>
                    <a:pt x="6350026" y="6350000"/>
                  </a:lnTo>
                  <a:lnTo>
                    <a:pt x="0" y="6350000"/>
                  </a:lnTo>
                  <a:close/>
                </a:path>
              </a:pathLst>
            </a:custGeom>
            <a:solidFill>
              <a:srgbClr val="7ED957"/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id="12" name="Group 12"/>
          <p:cNvGrpSpPr/>
          <p:nvPr/>
        </p:nvGrpSpPr>
        <p:grpSpPr>
          <a:xfrm>
            <a:off x="12840800" y="3603645"/>
            <a:ext cx="3646389" cy="3646375"/>
            <a:chOff x="0" y="0"/>
            <a:chExt cx="6350025" cy="63500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50026" cy="6350000"/>
            </a:xfrm>
            <a:custGeom>
              <a:avLst/>
              <a:gdLst/>
              <a:ahLst/>
              <a:cxnLst/>
              <a:rect l="l" t="t" r="r" b="b"/>
              <a:pathLst>
                <a:path w="6350026" h="6350000">
                  <a:moveTo>
                    <a:pt x="0" y="0"/>
                  </a:moveTo>
                  <a:lnTo>
                    <a:pt x="6350026" y="0"/>
                  </a:lnTo>
                  <a:lnTo>
                    <a:pt x="6350026" y="6350000"/>
                  </a:lnTo>
                  <a:lnTo>
                    <a:pt x="0" y="6350000"/>
                  </a:lnTo>
                  <a:close/>
                </a:path>
              </a:pathLst>
            </a:custGeom>
            <a:solidFill>
              <a:srgbClr val="FFDE59"/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id="14" name="TextBox 14"/>
          <p:cNvSpPr txBox="1"/>
          <p:nvPr/>
        </p:nvSpPr>
        <p:spPr>
          <a:xfrm>
            <a:off x="1177870" y="4514969"/>
            <a:ext cx="4382989" cy="1914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59"/>
              </a:lnSpc>
            </a:pPr>
            <a:r>
              <a:rPr lang="en-US" sz="6299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Tydzień Bibliotek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546170" y="8035290"/>
            <a:ext cx="3646389" cy="4978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59"/>
              </a:lnSpc>
            </a:pPr>
            <a:r>
              <a:rPr lang="en-US" sz="2899">
                <a:solidFill>
                  <a:srgbClr val="000000"/>
                </a:solidFill>
                <a:latin typeface="Open Sans 2"/>
                <a:ea typeface="Open Sans 2"/>
                <a:cs typeface="Open Sans 2"/>
                <a:sym typeface="Open Sans 2"/>
              </a:rPr>
              <a:t>od 8 do 15 maja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7377635" y="8035290"/>
            <a:ext cx="3646389" cy="4978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59"/>
              </a:lnSpc>
            </a:pPr>
            <a:r>
              <a:rPr lang="pl-PL" sz="2899" dirty="0">
                <a:solidFill>
                  <a:srgbClr val="000000"/>
                </a:solidFill>
                <a:latin typeface="Open Sans 2"/>
                <a:ea typeface="Open Sans 2"/>
                <a:cs typeface="Open Sans 2"/>
                <a:sym typeface="Open Sans 2"/>
              </a:rPr>
              <a:t>5</a:t>
            </a:r>
            <a:r>
              <a:rPr lang="en-US" sz="2899" dirty="0">
                <a:solidFill>
                  <a:srgbClr val="000000"/>
                </a:solidFill>
                <a:latin typeface="Open Sans 2"/>
                <a:ea typeface="Open Sans 2"/>
                <a:cs typeface="Open Sans 2"/>
                <a:sym typeface="Open Sans 2"/>
              </a:rPr>
              <a:t> </a:t>
            </a:r>
            <a:r>
              <a:rPr lang="en-US" sz="2899" dirty="0" err="1">
                <a:solidFill>
                  <a:srgbClr val="000000"/>
                </a:solidFill>
                <a:latin typeface="Open Sans 2"/>
                <a:ea typeface="Open Sans 2"/>
                <a:cs typeface="Open Sans 2"/>
                <a:sym typeface="Open Sans 2"/>
              </a:rPr>
              <a:t>września</a:t>
            </a:r>
            <a:endParaRPr lang="en-US" sz="2899" dirty="0">
              <a:solidFill>
                <a:srgbClr val="000000"/>
              </a:solidFill>
              <a:latin typeface="Open Sans 2"/>
              <a:ea typeface="Open Sans 2"/>
              <a:cs typeface="Open Sans 2"/>
              <a:sym typeface="Open Sans 2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12840800" y="8035290"/>
            <a:ext cx="3646389" cy="4978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59"/>
              </a:lnSpc>
            </a:pPr>
            <a:r>
              <a:rPr lang="en-US" sz="2899" dirty="0" err="1">
                <a:solidFill>
                  <a:srgbClr val="000000"/>
                </a:solidFill>
                <a:latin typeface="Open Sans 2"/>
                <a:ea typeface="Open Sans 2"/>
                <a:cs typeface="Open Sans 2"/>
                <a:sym typeface="Open Sans 2"/>
              </a:rPr>
              <a:t>cały</a:t>
            </a:r>
            <a:r>
              <a:rPr lang="en-US" sz="2899" dirty="0">
                <a:solidFill>
                  <a:srgbClr val="000000"/>
                </a:solidFill>
                <a:latin typeface="Open Sans 2"/>
                <a:ea typeface="Open Sans 2"/>
                <a:cs typeface="Open Sans 2"/>
                <a:sym typeface="Open Sans 2"/>
              </a:rPr>
              <a:t> </a:t>
            </a:r>
            <a:r>
              <a:rPr lang="en-US" sz="2899" dirty="0" err="1">
                <a:solidFill>
                  <a:srgbClr val="000000"/>
                </a:solidFill>
                <a:latin typeface="Open Sans 2"/>
                <a:ea typeface="Open Sans 2"/>
                <a:cs typeface="Open Sans 2"/>
                <a:sym typeface="Open Sans 2"/>
              </a:rPr>
              <a:t>rok</a:t>
            </a:r>
            <a:endParaRPr lang="en-US" sz="2899" dirty="0">
              <a:solidFill>
                <a:srgbClr val="000000"/>
              </a:solidFill>
              <a:latin typeface="Open Sans 2"/>
              <a:ea typeface="Open Sans 2"/>
              <a:cs typeface="Open Sans 2"/>
              <a:sym typeface="Open Sans 2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1115191" y="1389847"/>
            <a:ext cx="16057617" cy="10026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260"/>
              </a:lnSpc>
            </a:pPr>
            <a:r>
              <a:rPr lang="en-US" sz="5900">
                <a:solidFill>
                  <a:srgbClr val="000000"/>
                </a:solidFill>
                <a:latin typeface="Open Sans 2"/>
                <a:ea typeface="Open Sans 2"/>
                <a:cs typeface="Open Sans 2"/>
                <a:sym typeface="Open Sans 2"/>
              </a:rPr>
              <a:t>Ogólnopolskie akcje wspierające czytelnictwo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7009335" y="4366170"/>
            <a:ext cx="4382989" cy="1752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59"/>
              </a:lnSpc>
            </a:pPr>
            <a:r>
              <a:rPr lang="en-US" sz="5799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Narodowe </a:t>
            </a:r>
          </a:p>
          <a:p>
            <a:pPr algn="ctr">
              <a:lnSpc>
                <a:spcPts val="6959"/>
              </a:lnSpc>
            </a:pPr>
            <a:r>
              <a:rPr lang="en-US" sz="5799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Czytanie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2541300" y="4296855"/>
            <a:ext cx="4382989" cy="2152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40"/>
              </a:lnSpc>
            </a:pPr>
            <a:r>
              <a:rPr lang="en-US" sz="470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Mała książka </a:t>
            </a:r>
          </a:p>
          <a:p>
            <a:pPr algn="ctr">
              <a:lnSpc>
                <a:spcPts val="5640"/>
              </a:lnSpc>
            </a:pPr>
            <a:r>
              <a:rPr lang="en-US" sz="470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- wielki </a:t>
            </a:r>
          </a:p>
          <a:p>
            <a:pPr algn="ctr">
              <a:lnSpc>
                <a:spcPts val="5640"/>
              </a:lnSpc>
            </a:pPr>
            <a:r>
              <a:rPr lang="en-US" sz="470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człowiek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4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114300"/>
            <a:ext cx="13335000" cy="1000125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4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93294"/>
            <a:ext cx="13411199" cy="10100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4133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4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19"/>
          <a:stretch/>
        </p:blipFill>
        <p:spPr>
          <a:xfrm>
            <a:off x="1981200" y="266700"/>
            <a:ext cx="14215773" cy="97536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Motyw pakietu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Motyw pakietu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yw pakietu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98</TotalTime>
  <Words>335</Words>
  <Application>Microsoft Office PowerPoint</Application>
  <PresentationFormat>Niestandardowy</PresentationFormat>
  <Paragraphs>96</Paragraphs>
  <Slides>39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11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39</vt:i4>
      </vt:variant>
    </vt:vector>
  </HeadingPairs>
  <TitlesOfParts>
    <vt:vector size="51" baseType="lpstr">
      <vt:lpstr>Open Sans Condensed</vt:lpstr>
      <vt:lpstr>Open Sans 2 Bold</vt:lpstr>
      <vt:lpstr>Open Sans 1</vt:lpstr>
      <vt:lpstr>Afrah</vt:lpstr>
      <vt:lpstr>Arial</vt:lpstr>
      <vt:lpstr>Afrah Bold</vt:lpstr>
      <vt:lpstr>Quicksand</vt:lpstr>
      <vt:lpstr>Quicksand Bold</vt:lpstr>
      <vt:lpstr>Calibri</vt:lpstr>
      <vt:lpstr>Open Sans 2</vt:lpstr>
      <vt:lpstr>Calibri Light</vt:lpstr>
      <vt:lpstr>Office Theme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Gminna Biblioteka Publiczna w Cekcynie</dc:title>
  <dc:creator>Bibliotekarz</dc:creator>
  <cp:lastModifiedBy>Ilona Lesikowska</cp:lastModifiedBy>
  <cp:revision>12</cp:revision>
  <dcterms:created xsi:type="dcterms:W3CDTF">2006-08-16T00:00:00Z</dcterms:created>
  <dcterms:modified xsi:type="dcterms:W3CDTF">2026-02-08T18:08:16Z</dcterms:modified>
  <dc:identifier>DAGqN7uEE2I</dc:identifier>
</cp:coreProperties>
</file>